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5" r:id="rId4"/>
    <p:sldId id="266" r:id="rId5"/>
    <p:sldId id="258" r:id="rId6"/>
    <p:sldId id="263" r:id="rId7"/>
    <p:sldId id="259" r:id="rId8"/>
    <p:sldId id="261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4FE682D-65FF-AC47-ABD4-55413C8B77E0}">
          <p14:sldIdLst>
            <p14:sldId id="256"/>
            <p14:sldId id="257"/>
            <p14:sldId id="265"/>
            <p14:sldId id="266"/>
            <p14:sldId id="258"/>
            <p14:sldId id="263"/>
            <p14:sldId id="259"/>
            <p14:sldId id="261"/>
            <p14:sldId id="26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94337"/>
    <a:srgbClr val="235F55"/>
    <a:srgbClr val="2C6A57"/>
    <a:srgbClr val="3C0F39"/>
    <a:srgbClr val="6D0911"/>
    <a:srgbClr val="DBF7EC"/>
    <a:srgbClr val="CFE9DF"/>
    <a:srgbClr val="FFF9F8"/>
    <a:srgbClr val="FFC6B8"/>
    <a:srgbClr val="F2BAA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95940"/>
  </p:normalViewPr>
  <p:slideViewPr>
    <p:cSldViewPr snapToGrid="0" snapToObjects="1">
      <p:cViewPr varScale="1">
        <p:scale>
          <a:sx n="110" d="100"/>
          <a:sy n="110" d="100"/>
        </p:scale>
        <p:origin x="53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7867B3-955B-1D4D-8CD8-9152519412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4BB23E4-D10A-C142-828D-36C0A43435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330181-C504-B641-AB55-8034A313F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7350C-5CB9-934A-9880-BA32EF886973}" type="datetimeFigureOut">
              <a:rPr lang="en-US" smtClean="0"/>
              <a:t>9/29/20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E84690-8BE4-6B45-BB7C-076C3D7D74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9A8131-DA40-C242-8E38-36BACEF47E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0BBB4-477E-284A-B6D2-BAFC646D18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3016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9BD29-6933-4E4F-A098-75C31F5062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F36F5A-F023-AF41-A911-89536A1E7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BE42A1-0DF5-E945-BDCF-E0C7733711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7350C-5CB9-934A-9880-BA32EF886973}" type="datetimeFigureOut">
              <a:rPr lang="en-US" smtClean="0"/>
              <a:t>9/29/20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1EB855-129C-A24F-9684-A60AC7F6F8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31B6E0-43B7-0B43-84A2-A6D933BBC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0BBB4-477E-284A-B6D2-BAFC646D18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6273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F58ECA6-EA81-1741-99E1-DFA07096433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C53CB53-D041-F746-AE37-E8A1023937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CC3B8C-D328-514D-A79F-8A7C77119D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7350C-5CB9-934A-9880-BA32EF886973}" type="datetimeFigureOut">
              <a:rPr lang="en-US" smtClean="0"/>
              <a:t>9/29/20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BC8474-33A9-5443-8F21-CEA84EC90C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FFE2AE-F59A-084E-919C-BD6E571F2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0BBB4-477E-284A-B6D2-BAFC646D18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8129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21AA97-849F-1B44-B02D-A63CFA8D4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E43677-170B-E249-A82D-84BD67AD63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83785C-78FD-8E43-974B-5C438AA9AD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7350C-5CB9-934A-9880-BA32EF886973}" type="datetimeFigureOut">
              <a:rPr lang="en-US" smtClean="0"/>
              <a:t>9/29/20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A0ABA2-D33F-0943-9E17-D5E717B493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2A9801-8D40-5D4C-AFED-F6FCEF1414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0BBB4-477E-284A-B6D2-BAFC646D18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9886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6A4F9-46B2-034C-BDF2-3F80A101DF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122B04-0E65-C84C-A8FB-D0E597FBA5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68DA2D-DDD5-F74B-BBE9-9D43ACA0A4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7350C-5CB9-934A-9880-BA32EF886973}" type="datetimeFigureOut">
              <a:rPr lang="en-US" smtClean="0"/>
              <a:t>9/29/20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7551EB-2C77-B343-8DC1-AD30D2493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B44C9D-8153-944C-AED1-DF0B3BBDA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0BBB4-477E-284A-B6D2-BAFC646D18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1716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2EE965-76F6-8E40-8B08-C6B9B0D5C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F504AF-0102-5A46-A24F-03F3149AB2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A76CFC-D3AB-F440-A016-3097AA3621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2DF817-AADE-294D-8EA2-6A5ACF191C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7350C-5CB9-934A-9880-BA32EF886973}" type="datetimeFigureOut">
              <a:rPr lang="en-US" smtClean="0"/>
              <a:t>9/29/20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75E5A9-BB06-9143-9AFD-28351D9DA9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465A4E-1D1B-D748-8B63-F866AD1F12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0BBB4-477E-284A-B6D2-BAFC646D18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9600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81A374-668F-7148-B1E7-36319244C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F441F9-A382-F34E-B090-1B3380295F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9710D7-429B-714F-848E-0F04512C3B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D98D063-D0D9-A44A-AC66-696D074A04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F937D0-D9B3-9C44-A034-0315A2712C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31E5174-72E6-8145-BBB2-5261DAD592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7350C-5CB9-934A-9880-BA32EF886973}" type="datetimeFigureOut">
              <a:rPr lang="en-US" smtClean="0"/>
              <a:t>9/29/20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9205936-D956-FC4B-BB06-821304DD41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AAB9139-D7A7-0441-849F-804B4D442A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0BBB4-477E-284A-B6D2-BAFC646D18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1266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3D342E-C07C-5743-B9C5-8A883F07AD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F6C2D1-B0E5-A143-A1B9-BF97AFD650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7350C-5CB9-934A-9880-BA32EF886973}" type="datetimeFigureOut">
              <a:rPr lang="en-US" smtClean="0"/>
              <a:t>9/29/20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782147-54E8-F343-A45B-B612C60418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4F2502-1B92-7E4B-87BB-48DF78614D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0BBB4-477E-284A-B6D2-BAFC646D18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1091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01B5893-2DB3-6149-BBA4-40823D6949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7350C-5CB9-934A-9880-BA32EF886973}" type="datetimeFigureOut">
              <a:rPr lang="en-US" smtClean="0"/>
              <a:t>9/29/20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18AC62C-2DAB-824C-8F77-B420EF4DCE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4EA55B-E729-CC44-9E93-8FFD9496A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0BBB4-477E-284A-B6D2-BAFC646D18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4456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9F87E-381C-ED46-AC24-0744799050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37BC08-2053-B742-B3FB-F5CB52BF8F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6923F5-581F-904F-BF5B-9C40937A52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EECB71-4863-ED49-8F7E-3ADB74AC42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7350C-5CB9-934A-9880-BA32EF886973}" type="datetimeFigureOut">
              <a:rPr lang="en-US" smtClean="0"/>
              <a:t>9/29/20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19677C-A13D-A146-AAD4-9A972F9FD8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94E041-D949-F547-8DBD-E06B2C21F7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0BBB4-477E-284A-B6D2-BAFC646D18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0321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56FFC1-38C2-9F47-BF7D-9DCC733C80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43650D9-7A13-4646-BCCB-CE53484F9D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8DA455-521A-C744-9822-4CD2384F38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4927C3-C9BD-CF43-AE43-EE8DE02745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7350C-5CB9-934A-9880-BA32EF886973}" type="datetimeFigureOut">
              <a:rPr lang="en-US" smtClean="0"/>
              <a:t>9/29/20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106F01-5809-5B4A-9BDD-9BD9C868E5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C476AD-1E97-6E47-B744-F0A295E3CC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0BBB4-477E-284A-B6D2-BAFC646D18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9402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67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9FCE6E7-1D6D-9844-AC04-667B7EDE67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2A8F63-FD23-5049-A8BD-C0F2C98052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600E10-D00A-1B49-A662-3F4157DE02D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27350C-5CB9-934A-9880-BA32EF886973}" type="datetimeFigureOut">
              <a:rPr lang="en-US" smtClean="0"/>
              <a:t>9/29/20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C5C25F-2FA6-4B42-8EF6-A445F5FAE8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341625-E255-4E42-B94F-B7E18068D5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F0BBB4-477E-284A-B6D2-BAFC646D18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9696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17" Type="http://schemas.openxmlformats.org/officeDocument/2006/relationships/image" Target="../media/image16.png"/><Relationship Id="rId2" Type="http://schemas.openxmlformats.org/officeDocument/2006/relationships/image" Target="../media/image1.jpeg"/><Relationship Id="rId16" Type="http://schemas.openxmlformats.org/officeDocument/2006/relationships/image" Target="../media/image15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svg"/><Relationship Id="rId7" Type="http://schemas.openxmlformats.org/officeDocument/2006/relationships/image" Target="../media/image27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Relationship Id="rId9" Type="http://schemas.openxmlformats.org/officeDocument/2006/relationships/image" Target="../media/image29.sv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FE9DF">
            <a:alpha val="82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F44554D-7A8C-674C-B0AE-EFC084EE410E}"/>
              </a:ext>
            </a:extLst>
          </p:cNvPr>
          <p:cNvCxnSpPr/>
          <p:nvPr/>
        </p:nvCxnSpPr>
        <p:spPr>
          <a:xfrm>
            <a:off x="3333693" y="1410699"/>
            <a:ext cx="4127500" cy="0"/>
          </a:xfrm>
          <a:prstGeom prst="line">
            <a:avLst/>
          </a:prstGeom>
          <a:ln w="88900">
            <a:solidFill>
              <a:srgbClr val="245F56">
                <a:alpha val="43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Museum Station bookstall, Sydney NSW">
            <a:extLst>
              <a:ext uri="{FF2B5EF4-FFF2-40B4-BE49-F238E27FC236}">
                <a16:creationId xmlns:a16="http://schemas.microsoft.com/office/drawing/2014/main" id="{31115ABC-7E50-3F4D-A829-297CA6A359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44" t="1868" r="16753" b="2985"/>
          <a:stretch/>
        </p:blipFill>
        <p:spPr bwMode="auto">
          <a:xfrm>
            <a:off x="0" y="1"/>
            <a:ext cx="362857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7A405F5-7DB9-5F40-8C3B-73295CAD3F5A}"/>
              </a:ext>
            </a:extLst>
          </p:cNvPr>
          <p:cNvSpPr txBox="1"/>
          <p:nvPr/>
        </p:nvSpPr>
        <p:spPr>
          <a:xfrm>
            <a:off x="4266472" y="371125"/>
            <a:ext cx="7204216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b="1" dirty="0">
                <a:solidFill>
                  <a:srgbClr val="194337"/>
                </a:solidFill>
                <a:latin typeface="Fira Sans Light" panose="020B0403050000020004" pitchFamily="34" charset="0"/>
                <a:cs typeface="Biome" panose="020B0604020202020204" pitchFamily="34" charset="0"/>
              </a:rPr>
              <a:t>Headline Satire Detector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82BD7C-1544-BF4E-91B1-B229E9B139A3}"/>
              </a:ext>
            </a:extLst>
          </p:cNvPr>
          <p:cNvSpPr txBox="1"/>
          <p:nvPr/>
        </p:nvSpPr>
        <p:spPr>
          <a:xfrm>
            <a:off x="4655342" y="1684603"/>
            <a:ext cx="6576011" cy="1184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194337"/>
                </a:solidFill>
                <a:latin typeface="Montserrat Light" pitchFamily="2" charset="77"/>
              </a:rPr>
              <a:t>ABOUT: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Montserrat Light" pitchFamily="2" charset="77"/>
              </a:rPr>
              <a:t>Classifying news articles through headline analysis using NLP and deep learning methods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7B7B95-813F-D14D-A051-7AB30353C52B}"/>
              </a:ext>
            </a:extLst>
          </p:cNvPr>
          <p:cNvSpPr txBox="1"/>
          <p:nvPr/>
        </p:nvSpPr>
        <p:spPr>
          <a:xfrm>
            <a:off x="4668814" y="5676142"/>
            <a:ext cx="1930400" cy="737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194337"/>
                </a:solidFill>
                <a:latin typeface="Montserrat Light" pitchFamily="2" charset="77"/>
              </a:rPr>
              <a:t>TIMELINE</a:t>
            </a:r>
            <a:r>
              <a:rPr lang="en-US" dirty="0">
                <a:solidFill>
                  <a:srgbClr val="194337"/>
                </a:solidFill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Montserrat Light" pitchFamily="2" charset="77"/>
              </a:rPr>
              <a:t>5 weeks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E81E227-7407-104B-90B5-BD84176E3760}"/>
              </a:ext>
            </a:extLst>
          </p:cNvPr>
          <p:cNvSpPr txBox="1"/>
          <p:nvPr/>
        </p:nvSpPr>
        <p:spPr>
          <a:xfrm>
            <a:off x="4708980" y="3104642"/>
            <a:ext cx="1930400" cy="461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pPr>
              <a:lnSpc>
                <a:spcPct val="150000"/>
              </a:lnSpc>
            </a:pPr>
            <a:r>
              <a:rPr lang="en-US" b="1" dirty="0">
                <a:solidFill>
                  <a:srgbClr val="194337"/>
                </a:solidFill>
                <a:latin typeface="Montserrat Light" pitchFamily="2" charset="77"/>
              </a:rPr>
              <a:t>TOOLS: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2ACE442-9A1A-BF44-8251-21521FD88B8C}"/>
              </a:ext>
            </a:extLst>
          </p:cNvPr>
          <p:cNvGrpSpPr/>
          <p:nvPr/>
        </p:nvGrpSpPr>
        <p:grpSpPr>
          <a:xfrm>
            <a:off x="4708980" y="3721861"/>
            <a:ext cx="2253603" cy="1759450"/>
            <a:chOff x="4580574" y="3358417"/>
            <a:chExt cx="2253603" cy="1759450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5E930F11-2273-A948-A223-681AB74645CE}"/>
                </a:ext>
              </a:extLst>
            </p:cNvPr>
            <p:cNvGrpSpPr/>
            <p:nvPr/>
          </p:nvGrpSpPr>
          <p:grpSpPr>
            <a:xfrm>
              <a:off x="4580574" y="3358417"/>
              <a:ext cx="2253603" cy="540000"/>
              <a:chOff x="4861599" y="3496295"/>
              <a:chExt cx="2253603" cy="540000"/>
            </a:xfrm>
          </p:grpSpPr>
          <p:pic>
            <p:nvPicPr>
              <p:cNvPr id="4" name="Picture 2" descr="GitHub - python/cpython: The Python programming language">
                <a:extLst>
                  <a:ext uri="{FF2B5EF4-FFF2-40B4-BE49-F238E27FC236}">
                    <a16:creationId xmlns:a16="http://schemas.microsoft.com/office/drawing/2014/main" id="{1B439791-5CFD-9344-B9A7-3A91C6A7948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575202" y="3496295"/>
                <a:ext cx="540000" cy="54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40" name="Picture 16" descr="SeleniumHQ Browser Automation">
                <a:extLst>
                  <a:ext uri="{FF2B5EF4-FFF2-40B4-BE49-F238E27FC236}">
                    <a16:creationId xmlns:a16="http://schemas.microsoft.com/office/drawing/2014/main" id="{8149C738-C0AD-D247-B867-964C8BD3B21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61599" y="3496295"/>
                <a:ext cx="516750" cy="54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0" name="Picture 6" descr="Keras: the Python deep learning API">
                <a:extLst>
                  <a:ext uri="{FF2B5EF4-FFF2-40B4-BE49-F238E27FC236}">
                    <a16:creationId xmlns:a16="http://schemas.microsoft.com/office/drawing/2014/main" id="{1EA3BC8C-788E-8A4A-B3DB-0C5EA7989B3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36775" y="3609709"/>
                <a:ext cx="1080000" cy="31317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19BFF9A6-57F6-FA4C-8060-B03B596CEAC8}"/>
                </a:ext>
              </a:extLst>
            </p:cNvPr>
            <p:cNvGrpSpPr/>
            <p:nvPr/>
          </p:nvGrpSpPr>
          <p:grpSpPr>
            <a:xfrm>
              <a:off x="4580574" y="3968142"/>
              <a:ext cx="2253603" cy="540000"/>
              <a:chOff x="4580574" y="3962199"/>
              <a:chExt cx="2253603" cy="540000"/>
            </a:xfrm>
          </p:grpSpPr>
          <p:pic>
            <p:nvPicPr>
              <p:cNvPr id="1034" name="Picture 10" descr="Kubeflow">
                <a:extLst>
                  <a:ext uri="{FF2B5EF4-FFF2-40B4-BE49-F238E27FC236}">
                    <a16:creationId xmlns:a16="http://schemas.microsoft.com/office/drawing/2014/main" id="{B256E425-EB0D-FE46-85D1-E9BDD26E9A4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94177" y="3962199"/>
                <a:ext cx="540000" cy="54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8" name="Picture 14">
                <a:extLst>
                  <a:ext uri="{FF2B5EF4-FFF2-40B4-BE49-F238E27FC236}">
                    <a16:creationId xmlns:a16="http://schemas.microsoft.com/office/drawing/2014/main" id="{89F9B02E-CC79-DE43-A339-A48588D1C8E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580574" y="3962199"/>
                <a:ext cx="465876" cy="54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6" name="Picture 12">
                <a:extLst>
                  <a:ext uri="{FF2B5EF4-FFF2-40B4-BE49-F238E27FC236}">
                    <a16:creationId xmlns:a16="http://schemas.microsoft.com/office/drawing/2014/main" id="{6AE42568-4739-E348-940E-99438C089B7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69037" y="4016199"/>
                <a:ext cx="802554" cy="432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453DE698-E7F9-7C48-B0E4-F9199903CC44}"/>
                </a:ext>
              </a:extLst>
            </p:cNvPr>
            <p:cNvGrpSpPr/>
            <p:nvPr/>
          </p:nvGrpSpPr>
          <p:grpSpPr>
            <a:xfrm>
              <a:off x="4813361" y="4577867"/>
              <a:ext cx="1788029" cy="540000"/>
              <a:chOff x="4754955" y="4502199"/>
              <a:chExt cx="1788029" cy="540000"/>
            </a:xfrm>
          </p:grpSpPr>
          <p:pic>
            <p:nvPicPr>
              <p:cNvPr id="1028" name="Picture 4" descr="Brand | Streamlit — The fastest way to create data apps">
                <a:extLst>
                  <a:ext uri="{FF2B5EF4-FFF2-40B4-BE49-F238E27FC236}">
                    <a16:creationId xmlns:a16="http://schemas.microsoft.com/office/drawing/2014/main" id="{E7A4B043-0801-9B4D-9969-AE7AC5F63E1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54955" y="4502199"/>
                <a:ext cx="753877" cy="54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42" name="Picture 18" descr="Beautiful Soup 4 | Funthon">
                <a:extLst>
                  <a:ext uri="{FF2B5EF4-FFF2-40B4-BE49-F238E27FC236}">
                    <a16:creationId xmlns:a16="http://schemas.microsoft.com/office/drawing/2014/main" id="{8182F2B6-4781-1840-8667-1E9E9C4B8C2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63114" y="4539999"/>
                <a:ext cx="1079870" cy="4644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pic>
        <p:nvPicPr>
          <p:cNvPr id="18" name="Graphic 17" descr="Hourglass 90%">
            <a:extLst>
              <a:ext uri="{FF2B5EF4-FFF2-40B4-BE49-F238E27FC236}">
                <a16:creationId xmlns:a16="http://schemas.microsoft.com/office/drawing/2014/main" id="{4817DC96-0352-7C4A-966F-A3477FE2048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261068" y="5676142"/>
            <a:ext cx="432000" cy="432000"/>
          </a:xfrm>
          <a:prstGeom prst="rect">
            <a:avLst/>
          </a:prstGeom>
        </p:spPr>
      </p:pic>
      <p:pic>
        <p:nvPicPr>
          <p:cNvPr id="20" name="Graphic 19" descr="Tools">
            <a:extLst>
              <a:ext uri="{FF2B5EF4-FFF2-40B4-BE49-F238E27FC236}">
                <a16:creationId xmlns:a16="http://schemas.microsoft.com/office/drawing/2014/main" id="{25EB4444-B146-A844-BF3E-6810CDD283F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261068" y="3104642"/>
            <a:ext cx="432000" cy="432000"/>
          </a:xfrm>
          <a:prstGeom prst="rect">
            <a:avLst/>
          </a:prstGeom>
        </p:spPr>
      </p:pic>
      <p:pic>
        <p:nvPicPr>
          <p:cNvPr id="22" name="Graphic 21" descr="Newspaper">
            <a:extLst>
              <a:ext uri="{FF2B5EF4-FFF2-40B4-BE49-F238E27FC236}">
                <a16:creationId xmlns:a16="http://schemas.microsoft.com/office/drawing/2014/main" id="{F7F0363C-41AD-B54D-876E-70D2440F7C4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261068" y="1684603"/>
            <a:ext cx="432000" cy="4320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D633BCC7-840F-424A-A2C2-2D570350E396}"/>
              </a:ext>
            </a:extLst>
          </p:cNvPr>
          <p:cNvGrpSpPr/>
          <p:nvPr/>
        </p:nvGrpSpPr>
        <p:grpSpPr>
          <a:xfrm>
            <a:off x="9610325" y="5707692"/>
            <a:ext cx="2305904" cy="800900"/>
            <a:chOff x="9574156" y="5873576"/>
            <a:chExt cx="2305904" cy="800900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EE56AC6-4A2D-F74C-9B1C-556B72DE455B}"/>
                </a:ext>
              </a:extLst>
            </p:cNvPr>
            <p:cNvSpPr txBox="1"/>
            <p:nvPr/>
          </p:nvSpPr>
          <p:spPr>
            <a:xfrm>
              <a:off x="9952929" y="5913228"/>
              <a:ext cx="19271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194337"/>
                  </a:solidFill>
                  <a:latin typeface="Montserrat" pitchFamily="2" charset="77"/>
                </a:rPr>
                <a:t>/gabrielatanumihardja</a:t>
              </a:r>
            </a:p>
          </p:txBody>
        </p:sp>
        <p:pic>
          <p:nvPicPr>
            <p:cNvPr id="33" name="Picture 20" descr="Linkedin Logo in 2020 | Logos, Social media design, Linkedin">
              <a:extLst>
                <a:ext uri="{FF2B5EF4-FFF2-40B4-BE49-F238E27FC236}">
                  <a16:creationId xmlns:a16="http://schemas.microsoft.com/office/drawing/2014/main" id="{59132B17-9497-024A-B621-530A9F0AD3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74156" y="5873576"/>
              <a:ext cx="371060" cy="3563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22" descr="Github Logo - Free social media icons">
              <a:extLst>
                <a:ext uri="{FF2B5EF4-FFF2-40B4-BE49-F238E27FC236}">
                  <a16:creationId xmlns:a16="http://schemas.microsoft.com/office/drawing/2014/main" id="{3B245545-3CF5-EC47-B8D2-0DC2265015B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74156" y="6318173"/>
              <a:ext cx="371060" cy="3563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49FCE74-B20F-484A-ACB6-1CF5A320A31B}"/>
                </a:ext>
              </a:extLst>
            </p:cNvPr>
            <p:cNvSpPr txBox="1"/>
            <p:nvPr/>
          </p:nvSpPr>
          <p:spPr>
            <a:xfrm>
              <a:off x="9952929" y="6357825"/>
              <a:ext cx="131318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194337"/>
                  </a:solidFill>
                  <a:latin typeface="Montserrat" pitchFamily="2" charset="77"/>
                </a:rPr>
                <a:t>/</a:t>
              </a:r>
              <a:r>
                <a:rPr lang="en-US" sz="1200" dirty="0" err="1">
                  <a:solidFill>
                    <a:srgbClr val="194337"/>
                  </a:solidFill>
                  <a:latin typeface="Montserrat" pitchFamily="2" charset="77"/>
                </a:rPr>
                <a:t>gabrielaeaton</a:t>
              </a:r>
              <a:endParaRPr lang="en-US" sz="1200" dirty="0">
                <a:solidFill>
                  <a:srgbClr val="194337"/>
                </a:solidFill>
                <a:latin typeface="Montserrat" pitchFamily="2" charset="7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366825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67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4DA1AE-F72B-6445-B677-DCAE4533BA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000" y="0"/>
            <a:ext cx="10515600" cy="132556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rgbClr val="194337"/>
                </a:solidFill>
                <a:latin typeface="Montserrat" pitchFamily="2" charset="77"/>
              </a:rPr>
              <a:t>All Generalizations are Wrong,</a:t>
            </a:r>
            <a:br>
              <a:rPr lang="en-US" sz="3200" b="1" dirty="0">
                <a:solidFill>
                  <a:srgbClr val="194337"/>
                </a:solidFill>
                <a:latin typeface="Montserrat" pitchFamily="2" charset="77"/>
              </a:rPr>
            </a:br>
            <a:r>
              <a:rPr lang="en-US" sz="3200" b="1" dirty="0">
                <a:solidFill>
                  <a:srgbClr val="194337"/>
                </a:solidFill>
                <a:latin typeface="Montserrat" pitchFamily="2" charset="77"/>
              </a:rPr>
              <a:t>Including This One…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C2E68D2-87D6-594F-8206-3C353842E6B9}"/>
              </a:ext>
            </a:extLst>
          </p:cNvPr>
          <p:cNvGrpSpPr/>
          <p:nvPr/>
        </p:nvGrpSpPr>
        <p:grpSpPr>
          <a:xfrm>
            <a:off x="254000" y="5164079"/>
            <a:ext cx="2044700" cy="1473529"/>
            <a:chOff x="555300" y="1805438"/>
            <a:chExt cx="1462900" cy="1054250"/>
          </a:xfrm>
        </p:grpSpPr>
        <p:grpSp>
          <p:nvGrpSpPr>
            <p:cNvPr id="11" name="Content Placeholder 4" descr="User">
              <a:extLst>
                <a:ext uri="{FF2B5EF4-FFF2-40B4-BE49-F238E27FC236}">
                  <a16:creationId xmlns:a16="http://schemas.microsoft.com/office/drawing/2014/main" id="{20C14B10-F771-E240-BB48-5F0EC45037C2}"/>
                </a:ext>
              </a:extLst>
            </p:cNvPr>
            <p:cNvGrpSpPr/>
            <p:nvPr/>
          </p:nvGrpSpPr>
          <p:grpSpPr>
            <a:xfrm>
              <a:off x="555300" y="2306188"/>
              <a:ext cx="432000" cy="459000"/>
              <a:chOff x="555300" y="2306188"/>
              <a:chExt cx="432000" cy="459000"/>
            </a:xfrm>
            <a:solidFill>
              <a:srgbClr val="245F56"/>
            </a:solidFill>
          </p:grpSpPr>
          <p:sp>
            <p:nvSpPr>
              <p:cNvPr id="12" name="Freeform 11">
                <a:extLst>
                  <a:ext uri="{FF2B5EF4-FFF2-40B4-BE49-F238E27FC236}">
                    <a16:creationId xmlns:a16="http://schemas.microsoft.com/office/drawing/2014/main" id="{7D092405-29B0-F64E-A61D-BC91FEF6237F}"/>
                  </a:ext>
                </a:extLst>
              </p:cNvPr>
              <p:cNvSpPr/>
              <p:nvPr/>
            </p:nvSpPr>
            <p:spPr>
              <a:xfrm>
                <a:off x="663300" y="2306188"/>
                <a:ext cx="216000" cy="216000"/>
              </a:xfrm>
              <a:custGeom>
                <a:avLst/>
                <a:gdLst>
                  <a:gd name="connsiteX0" fmla="*/ 216000 w 216000"/>
                  <a:gd name="connsiteY0" fmla="*/ 108000 h 216000"/>
                  <a:gd name="connsiteX1" fmla="*/ 108000 w 216000"/>
                  <a:gd name="connsiteY1" fmla="*/ 216000 h 216000"/>
                  <a:gd name="connsiteX2" fmla="*/ 0 w 216000"/>
                  <a:gd name="connsiteY2" fmla="*/ 108000 h 216000"/>
                  <a:gd name="connsiteX3" fmla="*/ 108000 w 216000"/>
                  <a:gd name="connsiteY3" fmla="*/ 0 h 216000"/>
                  <a:gd name="connsiteX4" fmla="*/ 216000 w 216000"/>
                  <a:gd name="connsiteY4" fmla="*/ 108000 h 216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6000" h="216000">
                    <a:moveTo>
                      <a:pt x="216000" y="108000"/>
                    </a:moveTo>
                    <a:cubicBezTo>
                      <a:pt x="216000" y="167647"/>
                      <a:pt x="167647" y="216000"/>
                      <a:pt x="108000" y="216000"/>
                    </a:cubicBezTo>
                    <a:cubicBezTo>
                      <a:pt x="48353" y="216000"/>
                      <a:pt x="0" y="167647"/>
                      <a:pt x="0" y="108000"/>
                    </a:cubicBezTo>
                    <a:cubicBezTo>
                      <a:pt x="0" y="48353"/>
                      <a:pt x="48353" y="0"/>
                      <a:pt x="108000" y="0"/>
                    </a:cubicBezTo>
                    <a:cubicBezTo>
                      <a:pt x="167647" y="0"/>
                      <a:pt x="216000" y="48353"/>
                      <a:pt x="216000" y="108000"/>
                    </a:cubicBezTo>
                    <a:close/>
                  </a:path>
                </a:pathLst>
              </a:custGeom>
              <a:solidFill>
                <a:srgbClr val="245F56"/>
              </a:solidFill>
              <a:ln w="6747" cap="flat">
                <a:solidFill>
                  <a:srgbClr val="194337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" name="Freeform 12">
                <a:extLst>
                  <a:ext uri="{FF2B5EF4-FFF2-40B4-BE49-F238E27FC236}">
                    <a16:creationId xmlns:a16="http://schemas.microsoft.com/office/drawing/2014/main" id="{39715B64-C32D-4D46-B78E-7FFD0AEACB62}"/>
                  </a:ext>
                </a:extLst>
              </p:cNvPr>
              <p:cNvSpPr/>
              <p:nvPr/>
            </p:nvSpPr>
            <p:spPr>
              <a:xfrm>
                <a:off x="555300" y="2549188"/>
                <a:ext cx="432000" cy="216000"/>
              </a:xfrm>
              <a:custGeom>
                <a:avLst/>
                <a:gdLst>
                  <a:gd name="connsiteX0" fmla="*/ 432000 w 432000"/>
                  <a:gd name="connsiteY0" fmla="*/ 216000 h 216000"/>
                  <a:gd name="connsiteX1" fmla="*/ 432000 w 432000"/>
                  <a:gd name="connsiteY1" fmla="*/ 108000 h 216000"/>
                  <a:gd name="connsiteX2" fmla="*/ 410400 w 432000"/>
                  <a:gd name="connsiteY2" fmla="*/ 64800 h 216000"/>
                  <a:gd name="connsiteX3" fmla="*/ 305100 w 432000"/>
                  <a:gd name="connsiteY3" fmla="*/ 13500 h 216000"/>
                  <a:gd name="connsiteX4" fmla="*/ 216000 w 432000"/>
                  <a:gd name="connsiteY4" fmla="*/ 0 h 216000"/>
                  <a:gd name="connsiteX5" fmla="*/ 126900 w 432000"/>
                  <a:gd name="connsiteY5" fmla="*/ 13500 h 216000"/>
                  <a:gd name="connsiteX6" fmla="*/ 21600 w 432000"/>
                  <a:gd name="connsiteY6" fmla="*/ 64800 h 216000"/>
                  <a:gd name="connsiteX7" fmla="*/ 0 w 432000"/>
                  <a:gd name="connsiteY7" fmla="*/ 108000 h 216000"/>
                  <a:gd name="connsiteX8" fmla="*/ 0 w 432000"/>
                  <a:gd name="connsiteY8" fmla="*/ 216000 h 216000"/>
                  <a:gd name="connsiteX9" fmla="*/ 432000 w 432000"/>
                  <a:gd name="connsiteY9" fmla="*/ 216000 h 216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32000" h="216000">
                    <a:moveTo>
                      <a:pt x="432000" y="216000"/>
                    </a:moveTo>
                    <a:lnTo>
                      <a:pt x="432000" y="108000"/>
                    </a:lnTo>
                    <a:cubicBezTo>
                      <a:pt x="432000" y="91800"/>
                      <a:pt x="423900" y="75600"/>
                      <a:pt x="410400" y="64800"/>
                    </a:cubicBezTo>
                    <a:cubicBezTo>
                      <a:pt x="380700" y="40500"/>
                      <a:pt x="342900" y="24300"/>
                      <a:pt x="305100" y="13500"/>
                    </a:cubicBezTo>
                    <a:cubicBezTo>
                      <a:pt x="278100" y="5400"/>
                      <a:pt x="248400" y="0"/>
                      <a:pt x="216000" y="0"/>
                    </a:cubicBezTo>
                    <a:cubicBezTo>
                      <a:pt x="186300" y="0"/>
                      <a:pt x="156600" y="5400"/>
                      <a:pt x="126900" y="13500"/>
                    </a:cubicBezTo>
                    <a:cubicBezTo>
                      <a:pt x="89100" y="24300"/>
                      <a:pt x="51300" y="43200"/>
                      <a:pt x="21600" y="64800"/>
                    </a:cubicBezTo>
                    <a:cubicBezTo>
                      <a:pt x="8100" y="75600"/>
                      <a:pt x="0" y="91800"/>
                      <a:pt x="0" y="108000"/>
                    </a:cubicBezTo>
                    <a:lnTo>
                      <a:pt x="0" y="216000"/>
                    </a:lnTo>
                    <a:lnTo>
                      <a:pt x="432000" y="216000"/>
                    </a:lnTo>
                    <a:close/>
                  </a:path>
                </a:pathLst>
              </a:custGeom>
              <a:solidFill>
                <a:srgbClr val="245F56"/>
              </a:solidFill>
              <a:ln w="6747" cap="flat">
                <a:solidFill>
                  <a:srgbClr val="194337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4" name="Graphic 9" descr="Subtitles">
              <a:extLst>
                <a:ext uri="{FF2B5EF4-FFF2-40B4-BE49-F238E27FC236}">
                  <a16:creationId xmlns:a16="http://schemas.microsoft.com/office/drawing/2014/main" id="{741F0215-792F-D34D-BD53-BD5EDF377EFE}"/>
                </a:ext>
              </a:extLst>
            </p:cNvPr>
            <p:cNvSpPr/>
            <p:nvPr/>
          </p:nvSpPr>
          <p:spPr>
            <a:xfrm>
              <a:off x="1237599" y="1932438"/>
              <a:ext cx="459000" cy="418500"/>
            </a:xfrm>
            <a:custGeom>
              <a:avLst/>
              <a:gdLst>
                <a:gd name="connsiteX0" fmla="*/ 436050 w 459000"/>
                <a:gd name="connsiteY0" fmla="*/ 0 h 418500"/>
                <a:gd name="connsiteX1" fmla="*/ 22950 w 459000"/>
                <a:gd name="connsiteY1" fmla="*/ 0 h 418500"/>
                <a:gd name="connsiteX2" fmla="*/ 0 w 459000"/>
                <a:gd name="connsiteY2" fmla="*/ 23219 h 418500"/>
                <a:gd name="connsiteX3" fmla="*/ 0 w 459000"/>
                <a:gd name="connsiteY3" fmla="*/ 23220 h 418500"/>
                <a:gd name="connsiteX4" fmla="*/ 0 w 459000"/>
                <a:gd name="connsiteY4" fmla="*/ 302265 h 418500"/>
                <a:gd name="connsiteX5" fmla="*/ 21978 w 459000"/>
                <a:gd name="connsiteY5" fmla="*/ 324026 h 418500"/>
                <a:gd name="connsiteX6" fmla="*/ 22950 w 459000"/>
                <a:gd name="connsiteY6" fmla="*/ 324000 h 418500"/>
                <a:gd name="connsiteX7" fmla="*/ 275400 w 459000"/>
                <a:gd name="connsiteY7" fmla="*/ 324000 h 418500"/>
                <a:gd name="connsiteX8" fmla="*/ 364500 w 459000"/>
                <a:gd name="connsiteY8" fmla="*/ 418500 h 418500"/>
                <a:gd name="connsiteX9" fmla="*/ 364500 w 459000"/>
                <a:gd name="connsiteY9" fmla="*/ 324000 h 418500"/>
                <a:gd name="connsiteX10" fmla="*/ 436050 w 459000"/>
                <a:gd name="connsiteY10" fmla="*/ 324000 h 418500"/>
                <a:gd name="connsiteX11" fmla="*/ 458974 w 459000"/>
                <a:gd name="connsiteY11" fmla="*/ 303237 h 418500"/>
                <a:gd name="connsiteX12" fmla="*/ 459000 w 459000"/>
                <a:gd name="connsiteY12" fmla="*/ 302265 h 418500"/>
                <a:gd name="connsiteX13" fmla="*/ 459000 w 459000"/>
                <a:gd name="connsiteY13" fmla="*/ 23220 h 418500"/>
                <a:gd name="connsiteX14" fmla="*/ 436051 w 459000"/>
                <a:gd name="connsiteY14" fmla="*/ 0 h 418500"/>
                <a:gd name="connsiteX15" fmla="*/ 436050 w 459000"/>
                <a:gd name="connsiteY15" fmla="*/ 0 h 418500"/>
                <a:gd name="connsiteX16" fmla="*/ 47250 w 459000"/>
                <a:gd name="connsiteY16" fmla="*/ 175500 h 418500"/>
                <a:gd name="connsiteX17" fmla="*/ 128250 w 459000"/>
                <a:gd name="connsiteY17" fmla="*/ 175500 h 418500"/>
                <a:gd name="connsiteX18" fmla="*/ 128250 w 459000"/>
                <a:gd name="connsiteY18" fmla="*/ 202500 h 418500"/>
                <a:gd name="connsiteX19" fmla="*/ 47250 w 459000"/>
                <a:gd name="connsiteY19" fmla="*/ 202500 h 418500"/>
                <a:gd name="connsiteX20" fmla="*/ 175500 w 459000"/>
                <a:gd name="connsiteY20" fmla="*/ 256500 h 418500"/>
                <a:gd name="connsiteX21" fmla="*/ 47250 w 459000"/>
                <a:gd name="connsiteY21" fmla="*/ 256500 h 418500"/>
                <a:gd name="connsiteX22" fmla="*/ 47250 w 459000"/>
                <a:gd name="connsiteY22" fmla="*/ 229500 h 418500"/>
                <a:gd name="connsiteX23" fmla="*/ 175500 w 459000"/>
                <a:gd name="connsiteY23" fmla="*/ 229500 h 418500"/>
                <a:gd name="connsiteX24" fmla="*/ 276750 w 459000"/>
                <a:gd name="connsiteY24" fmla="*/ 256500 h 418500"/>
                <a:gd name="connsiteX25" fmla="*/ 202500 w 459000"/>
                <a:gd name="connsiteY25" fmla="*/ 256500 h 418500"/>
                <a:gd name="connsiteX26" fmla="*/ 202500 w 459000"/>
                <a:gd name="connsiteY26" fmla="*/ 229500 h 418500"/>
                <a:gd name="connsiteX27" fmla="*/ 276750 w 459000"/>
                <a:gd name="connsiteY27" fmla="*/ 229500 h 418500"/>
                <a:gd name="connsiteX28" fmla="*/ 297000 w 459000"/>
                <a:gd name="connsiteY28" fmla="*/ 202500 h 418500"/>
                <a:gd name="connsiteX29" fmla="*/ 162000 w 459000"/>
                <a:gd name="connsiteY29" fmla="*/ 202500 h 418500"/>
                <a:gd name="connsiteX30" fmla="*/ 162000 w 459000"/>
                <a:gd name="connsiteY30" fmla="*/ 175500 h 418500"/>
                <a:gd name="connsiteX31" fmla="*/ 297000 w 459000"/>
                <a:gd name="connsiteY31" fmla="*/ 175500 h 418500"/>
                <a:gd name="connsiteX32" fmla="*/ 378000 w 459000"/>
                <a:gd name="connsiteY32" fmla="*/ 256500 h 418500"/>
                <a:gd name="connsiteX33" fmla="*/ 303750 w 459000"/>
                <a:gd name="connsiteY33" fmla="*/ 256500 h 418500"/>
                <a:gd name="connsiteX34" fmla="*/ 303750 w 459000"/>
                <a:gd name="connsiteY34" fmla="*/ 229500 h 418500"/>
                <a:gd name="connsiteX35" fmla="*/ 378000 w 459000"/>
                <a:gd name="connsiteY35" fmla="*/ 229500 h 418500"/>
                <a:gd name="connsiteX36" fmla="*/ 411750 w 459000"/>
                <a:gd name="connsiteY36" fmla="*/ 202500 h 418500"/>
                <a:gd name="connsiteX37" fmla="*/ 324000 w 459000"/>
                <a:gd name="connsiteY37" fmla="*/ 202500 h 418500"/>
                <a:gd name="connsiteX38" fmla="*/ 324000 w 459000"/>
                <a:gd name="connsiteY38" fmla="*/ 175500 h 418500"/>
                <a:gd name="connsiteX39" fmla="*/ 411750 w 459000"/>
                <a:gd name="connsiteY39" fmla="*/ 175500 h 418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459000" h="418500">
                  <a:moveTo>
                    <a:pt x="436050" y="0"/>
                  </a:moveTo>
                  <a:lnTo>
                    <a:pt x="22950" y="0"/>
                  </a:lnTo>
                  <a:cubicBezTo>
                    <a:pt x="10201" y="74"/>
                    <a:pt x="-74" y="10470"/>
                    <a:pt x="0" y="23219"/>
                  </a:cubicBezTo>
                  <a:cubicBezTo>
                    <a:pt x="0" y="23219"/>
                    <a:pt x="0" y="23220"/>
                    <a:pt x="0" y="23220"/>
                  </a:cubicBezTo>
                  <a:lnTo>
                    <a:pt x="0" y="302265"/>
                  </a:lnTo>
                  <a:cubicBezTo>
                    <a:pt x="60" y="314343"/>
                    <a:pt x="9900" y="324086"/>
                    <a:pt x="21978" y="324026"/>
                  </a:cubicBezTo>
                  <a:cubicBezTo>
                    <a:pt x="22302" y="324025"/>
                    <a:pt x="22626" y="324016"/>
                    <a:pt x="22950" y="324000"/>
                  </a:cubicBezTo>
                  <a:lnTo>
                    <a:pt x="275400" y="324000"/>
                  </a:lnTo>
                  <a:lnTo>
                    <a:pt x="364500" y="418500"/>
                  </a:lnTo>
                  <a:lnTo>
                    <a:pt x="364500" y="324000"/>
                  </a:lnTo>
                  <a:lnTo>
                    <a:pt x="436050" y="324000"/>
                  </a:lnTo>
                  <a:cubicBezTo>
                    <a:pt x="448114" y="324597"/>
                    <a:pt x="458377" y="315301"/>
                    <a:pt x="458974" y="303237"/>
                  </a:cubicBezTo>
                  <a:cubicBezTo>
                    <a:pt x="458990" y="302913"/>
                    <a:pt x="458999" y="302589"/>
                    <a:pt x="459000" y="302265"/>
                  </a:cubicBezTo>
                  <a:lnTo>
                    <a:pt x="459000" y="23220"/>
                  </a:lnTo>
                  <a:cubicBezTo>
                    <a:pt x="459075" y="10471"/>
                    <a:pt x="448800" y="75"/>
                    <a:pt x="436051" y="0"/>
                  </a:cubicBezTo>
                  <a:cubicBezTo>
                    <a:pt x="436051" y="0"/>
                    <a:pt x="436050" y="0"/>
                    <a:pt x="436050" y="0"/>
                  </a:cubicBezTo>
                  <a:close/>
                  <a:moveTo>
                    <a:pt x="47250" y="175500"/>
                  </a:moveTo>
                  <a:lnTo>
                    <a:pt x="128250" y="175500"/>
                  </a:lnTo>
                  <a:lnTo>
                    <a:pt x="128250" y="202500"/>
                  </a:lnTo>
                  <a:lnTo>
                    <a:pt x="47250" y="202500"/>
                  </a:lnTo>
                  <a:close/>
                  <a:moveTo>
                    <a:pt x="175500" y="256500"/>
                  </a:moveTo>
                  <a:lnTo>
                    <a:pt x="47250" y="256500"/>
                  </a:lnTo>
                  <a:lnTo>
                    <a:pt x="47250" y="229500"/>
                  </a:lnTo>
                  <a:lnTo>
                    <a:pt x="175500" y="229500"/>
                  </a:lnTo>
                  <a:close/>
                  <a:moveTo>
                    <a:pt x="276750" y="256500"/>
                  </a:moveTo>
                  <a:lnTo>
                    <a:pt x="202500" y="256500"/>
                  </a:lnTo>
                  <a:lnTo>
                    <a:pt x="202500" y="229500"/>
                  </a:lnTo>
                  <a:lnTo>
                    <a:pt x="276750" y="229500"/>
                  </a:lnTo>
                  <a:close/>
                  <a:moveTo>
                    <a:pt x="297000" y="202500"/>
                  </a:moveTo>
                  <a:lnTo>
                    <a:pt x="162000" y="202500"/>
                  </a:lnTo>
                  <a:lnTo>
                    <a:pt x="162000" y="175500"/>
                  </a:lnTo>
                  <a:lnTo>
                    <a:pt x="297000" y="175500"/>
                  </a:lnTo>
                  <a:close/>
                  <a:moveTo>
                    <a:pt x="378000" y="256500"/>
                  </a:moveTo>
                  <a:lnTo>
                    <a:pt x="303750" y="256500"/>
                  </a:lnTo>
                  <a:lnTo>
                    <a:pt x="303750" y="229500"/>
                  </a:lnTo>
                  <a:lnTo>
                    <a:pt x="378000" y="229500"/>
                  </a:lnTo>
                  <a:close/>
                  <a:moveTo>
                    <a:pt x="411750" y="202500"/>
                  </a:moveTo>
                  <a:lnTo>
                    <a:pt x="324000" y="202500"/>
                  </a:lnTo>
                  <a:lnTo>
                    <a:pt x="324000" y="175500"/>
                  </a:lnTo>
                  <a:lnTo>
                    <a:pt x="411750" y="175500"/>
                  </a:lnTo>
                  <a:close/>
                </a:path>
              </a:pathLst>
            </a:custGeom>
            <a:solidFill>
              <a:srgbClr val="245F56"/>
            </a:solidFill>
            <a:ln w="6747" cap="flat">
              <a:solidFill>
                <a:srgbClr val="19433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Graphic 6" descr="Chat bubble">
              <a:extLst>
                <a:ext uri="{FF2B5EF4-FFF2-40B4-BE49-F238E27FC236}">
                  <a16:creationId xmlns:a16="http://schemas.microsoft.com/office/drawing/2014/main" id="{338A46CD-1AAA-8C49-B8BA-780DAF84F35B}"/>
                </a:ext>
              </a:extLst>
            </p:cNvPr>
            <p:cNvSpPr/>
            <p:nvPr/>
          </p:nvSpPr>
          <p:spPr>
            <a:xfrm>
              <a:off x="727699" y="1805438"/>
              <a:ext cx="459000" cy="418500"/>
            </a:xfrm>
            <a:custGeom>
              <a:avLst/>
              <a:gdLst>
                <a:gd name="connsiteX0" fmla="*/ 22950 w 459000"/>
                <a:gd name="connsiteY0" fmla="*/ 0 h 418500"/>
                <a:gd name="connsiteX1" fmla="*/ 0 w 459000"/>
                <a:gd name="connsiteY1" fmla="*/ 23219 h 418500"/>
                <a:gd name="connsiteX2" fmla="*/ 0 w 459000"/>
                <a:gd name="connsiteY2" fmla="*/ 23220 h 418500"/>
                <a:gd name="connsiteX3" fmla="*/ 0 w 459000"/>
                <a:gd name="connsiteY3" fmla="*/ 302265 h 418500"/>
                <a:gd name="connsiteX4" fmla="*/ 0 w 459000"/>
                <a:gd name="connsiteY4" fmla="*/ 302265 h 418500"/>
                <a:gd name="connsiteX5" fmla="*/ 22950 w 459000"/>
                <a:gd name="connsiteY5" fmla="*/ 325485 h 418500"/>
                <a:gd name="connsiteX6" fmla="*/ 22950 w 459000"/>
                <a:gd name="connsiteY6" fmla="*/ 325485 h 418500"/>
                <a:gd name="connsiteX7" fmla="*/ 91800 w 459000"/>
                <a:gd name="connsiteY7" fmla="*/ 325485 h 418500"/>
                <a:gd name="connsiteX8" fmla="*/ 91800 w 459000"/>
                <a:gd name="connsiteY8" fmla="*/ 418500 h 418500"/>
                <a:gd name="connsiteX9" fmla="*/ 183600 w 459000"/>
                <a:gd name="connsiteY9" fmla="*/ 325485 h 418500"/>
                <a:gd name="connsiteX10" fmla="*/ 436050 w 459000"/>
                <a:gd name="connsiteY10" fmla="*/ 325485 h 418500"/>
                <a:gd name="connsiteX11" fmla="*/ 459000 w 459000"/>
                <a:gd name="connsiteY11" fmla="*/ 302266 h 418500"/>
                <a:gd name="connsiteX12" fmla="*/ 459000 w 459000"/>
                <a:gd name="connsiteY12" fmla="*/ 302265 h 418500"/>
                <a:gd name="connsiteX13" fmla="*/ 459000 w 459000"/>
                <a:gd name="connsiteY13" fmla="*/ 23220 h 418500"/>
                <a:gd name="connsiteX14" fmla="*/ 459000 w 459000"/>
                <a:gd name="connsiteY14" fmla="*/ 23220 h 418500"/>
                <a:gd name="connsiteX15" fmla="*/ 436051 w 459000"/>
                <a:gd name="connsiteY15" fmla="*/ 0 h 418500"/>
                <a:gd name="connsiteX16" fmla="*/ 436050 w 459000"/>
                <a:gd name="connsiteY16" fmla="*/ 0 h 418500"/>
                <a:gd name="connsiteX17" fmla="*/ 303750 w 459000"/>
                <a:gd name="connsiteY17" fmla="*/ 162000 h 418500"/>
                <a:gd name="connsiteX18" fmla="*/ 337500 w 459000"/>
                <a:gd name="connsiteY18" fmla="*/ 128250 h 418500"/>
                <a:gd name="connsiteX19" fmla="*/ 371250 w 459000"/>
                <a:gd name="connsiteY19" fmla="*/ 162000 h 418500"/>
                <a:gd name="connsiteX20" fmla="*/ 337500 w 459000"/>
                <a:gd name="connsiteY20" fmla="*/ 195750 h 418500"/>
                <a:gd name="connsiteX21" fmla="*/ 303750 w 459000"/>
                <a:gd name="connsiteY21" fmla="*/ 162000 h 418500"/>
                <a:gd name="connsiteX22" fmla="*/ 195750 w 459000"/>
                <a:gd name="connsiteY22" fmla="*/ 162000 h 418500"/>
                <a:gd name="connsiteX23" fmla="*/ 229500 w 459000"/>
                <a:gd name="connsiteY23" fmla="*/ 128250 h 418500"/>
                <a:gd name="connsiteX24" fmla="*/ 263250 w 459000"/>
                <a:gd name="connsiteY24" fmla="*/ 162000 h 418500"/>
                <a:gd name="connsiteX25" fmla="*/ 229500 w 459000"/>
                <a:gd name="connsiteY25" fmla="*/ 195750 h 418500"/>
                <a:gd name="connsiteX26" fmla="*/ 195750 w 459000"/>
                <a:gd name="connsiteY26" fmla="*/ 162000 h 418500"/>
                <a:gd name="connsiteX27" fmla="*/ 87750 w 459000"/>
                <a:gd name="connsiteY27" fmla="*/ 162000 h 418500"/>
                <a:gd name="connsiteX28" fmla="*/ 121500 w 459000"/>
                <a:gd name="connsiteY28" fmla="*/ 128250 h 418500"/>
                <a:gd name="connsiteX29" fmla="*/ 155250 w 459000"/>
                <a:gd name="connsiteY29" fmla="*/ 162000 h 418500"/>
                <a:gd name="connsiteX30" fmla="*/ 121500 w 459000"/>
                <a:gd name="connsiteY30" fmla="*/ 195750 h 418500"/>
                <a:gd name="connsiteX31" fmla="*/ 87750 w 459000"/>
                <a:gd name="connsiteY31" fmla="*/ 162000 h 418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459000" h="418500">
                  <a:moveTo>
                    <a:pt x="22950" y="0"/>
                  </a:moveTo>
                  <a:cubicBezTo>
                    <a:pt x="10201" y="74"/>
                    <a:pt x="-74" y="10470"/>
                    <a:pt x="0" y="23219"/>
                  </a:cubicBezTo>
                  <a:cubicBezTo>
                    <a:pt x="0" y="23219"/>
                    <a:pt x="0" y="23220"/>
                    <a:pt x="0" y="23220"/>
                  </a:cubicBezTo>
                  <a:lnTo>
                    <a:pt x="0" y="302265"/>
                  </a:lnTo>
                  <a:lnTo>
                    <a:pt x="0" y="302265"/>
                  </a:lnTo>
                  <a:cubicBezTo>
                    <a:pt x="-75" y="315014"/>
                    <a:pt x="10200" y="325410"/>
                    <a:pt x="22950" y="325485"/>
                  </a:cubicBezTo>
                  <a:cubicBezTo>
                    <a:pt x="22950" y="325485"/>
                    <a:pt x="22950" y="325485"/>
                    <a:pt x="22950" y="325485"/>
                  </a:cubicBezTo>
                  <a:lnTo>
                    <a:pt x="91800" y="325485"/>
                  </a:lnTo>
                  <a:lnTo>
                    <a:pt x="91800" y="418500"/>
                  </a:lnTo>
                  <a:lnTo>
                    <a:pt x="183600" y="325485"/>
                  </a:lnTo>
                  <a:lnTo>
                    <a:pt x="436050" y="325485"/>
                  </a:lnTo>
                  <a:cubicBezTo>
                    <a:pt x="448800" y="325411"/>
                    <a:pt x="459075" y="315015"/>
                    <a:pt x="459000" y="302266"/>
                  </a:cubicBezTo>
                  <a:cubicBezTo>
                    <a:pt x="459000" y="302266"/>
                    <a:pt x="459000" y="302265"/>
                    <a:pt x="459000" y="302265"/>
                  </a:cubicBezTo>
                  <a:lnTo>
                    <a:pt x="459000" y="23220"/>
                  </a:lnTo>
                  <a:lnTo>
                    <a:pt x="459000" y="23220"/>
                  </a:lnTo>
                  <a:cubicBezTo>
                    <a:pt x="459075" y="10471"/>
                    <a:pt x="448800" y="75"/>
                    <a:pt x="436051" y="0"/>
                  </a:cubicBezTo>
                  <a:cubicBezTo>
                    <a:pt x="436051" y="0"/>
                    <a:pt x="436050" y="0"/>
                    <a:pt x="436050" y="0"/>
                  </a:cubicBezTo>
                  <a:close/>
                  <a:moveTo>
                    <a:pt x="303750" y="162000"/>
                  </a:moveTo>
                  <a:cubicBezTo>
                    <a:pt x="303750" y="143361"/>
                    <a:pt x="318861" y="128250"/>
                    <a:pt x="337500" y="128250"/>
                  </a:cubicBezTo>
                  <a:cubicBezTo>
                    <a:pt x="356140" y="128250"/>
                    <a:pt x="371250" y="143361"/>
                    <a:pt x="371250" y="162000"/>
                  </a:cubicBezTo>
                  <a:cubicBezTo>
                    <a:pt x="371250" y="180639"/>
                    <a:pt x="356140" y="195750"/>
                    <a:pt x="337500" y="195750"/>
                  </a:cubicBezTo>
                  <a:cubicBezTo>
                    <a:pt x="318861" y="195750"/>
                    <a:pt x="303750" y="180639"/>
                    <a:pt x="303750" y="162000"/>
                  </a:cubicBezTo>
                  <a:close/>
                  <a:moveTo>
                    <a:pt x="195750" y="162000"/>
                  </a:moveTo>
                  <a:cubicBezTo>
                    <a:pt x="195750" y="143361"/>
                    <a:pt x="210861" y="128250"/>
                    <a:pt x="229500" y="128250"/>
                  </a:cubicBezTo>
                  <a:cubicBezTo>
                    <a:pt x="248140" y="128250"/>
                    <a:pt x="263250" y="143361"/>
                    <a:pt x="263250" y="162000"/>
                  </a:cubicBezTo>
                  <a:cubicBezTo>
                    <a:pt x="263250" y="180639"/>
                    <a:pt x="248140" y="195750"/>
                    <a:pt x="229500" y="195750"/>
                  </a:cubicBezTo>
                  <a:cubicBezTo>
                    <a:pt x="210861" y="195750"/>
                    <a:pt x="195750" y="180639"/>
                    <a:pt x="195750" y="162000"/>
                  </a:cubicBezTo>
                  <a:close/>
                  <a:moveTo>
                    <a:pt x="87750" y="162000"/>
                  </a:moveTo>
                  <a:cubicBezTo>
                    <a:pt x="87750" y="143361"/>
                    <a:pt x="102861" y="128250"/>
                    <a:pt x="121500" y="128250"/>
                  </a:cubicBezTo>
                  <a:cubicBezTo>
                    <a:pt x="140140" y="128250"/>
                    <a:pt x="155250" y="143361"/>
                    <a:pt x="155250" y="162000"/>
                  </a:cubicBezTo>
                  <a:cubicBezTo>
                    <a:pt x="155250" y="180639"/>
                    <a:pt x="140140" y="195750"/>
                    <a:pt x="121500" y="195750"/>
                  </a:cubicBezTo>
                  <a:cubicBezTo>
                    <a:pt x="102861" y="195750"/>
                    <a:pt x="87750" y="180639"/>
                    <a:pt x="87750" y="162000"/>
                  </a:cubicBezTo>
                  <a:close/>
                </a:path>
              </a:pathLst>
            </a:custGeom>
            <a:solidFill>
              <a:srgbClr val="245F56"/>
            </a:solidFill>
            <a:ln w="6747" cap="flat">
              <a:solidFill>
                <a:srgbClr val="19433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6" name="Graphic 8">
              <a:extLst>
                <a:ext uri="{FF2B5EF4-FFF2-40B4-BE49-F238E27FC236}">
                  <a16:creationId xmlns:a16="http://schemas.microsoft.com/office/drawing/2014/main" id="{C879FF02-5E46-F548-8C98-65F8EC3AE756}"/>
                </a:ext>
              </a:extLst>
            </p:cNvPr>
            <p:cNvGrpSpPr/>
            <p:nvPr/>
          </p:nvGrpSpPr>
          <p:grpSpPr>
            <a:xfrm>
              <a:off x="1370200" y="2211688"/>
              <a:ext cx="648000" cy="648000"/>
              <a:chOff x="1370200" y="2211688"/>
              <a:chExt cx="648000" cy="648000"/>
            </a:xfrm>
          </p:grpSpPr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500AA3E1-D55E-064D-9D5C-7416D5EDDB9F}"/>
                  </a:ext>
                </a:extLst>
              </p:cNvPr>
              <p:cNvSpPr/>
              <p:nvPr/>
            </p:nvSpPr>
            <p:spPr>
              <a:xfrm>
                <a:off x="1464700" y="2346688"/>
                <a:ext cx="459000" cy="310500"/>
              </a:xfrm>
              <a:custGeom>
                <a:avLst/>
                <a:gdLst>
                  <a:gd name="connsiteX0" fmla="*/ 418500 w 459000"/>
                  <a:gd name="connsiteY0" fmla="*/ 270000 h 310500"/>
                  <a:gd name="connsiteX1" fmla="*/ 40500 w 459000"/>
                  <a:gd name="connsiteY1" fmla="*/ 270000 h 310500"/>
                  <a:gd name="connsiteX2" fmla="*/ 40500 w 459000"/>
                  <a:gd name="connsiteY2" fmla="*/ 40500 h 310500"/>
                  <a:gd name="connsiteX3" fmla="*/ 418500 w 459000"/>
                  <a:gd name="connsiteY3" fmla="*/ 40500 h 310500"/>
                  <a:gd name="connsiteX4" fmla="*/ 418500 w 459000"/>
                  <a:gd name="connsiteY4" fmla="*/ 270000 h 310500"/>
                  <a:gd name="connsiteX5" fmla="*/ 459000 w 459000"/>
                  <a:gd name="connsiteY5" fmla="*/ 27000 h 310500"/>
                  <a:gd name="connsiteX6" fmla="*/ 432000 w 459000"/>
                  <a:gd name="connsiteY6" fmla="*/ 0 h 310500"/>
                  <a:gd name="connsiteX7" fmla="*/ 27000 w 459000"/>
                  <a:gd name="connsiteY7" fmla="*/ 0 h 310500"/>
                  <a:gd name="connsiteX8" fmla="*/ 0 w 459000"/>
                  <a:gd name="connsiteY8" fmla="*/ 27000 h 310500"/>
                  <a:gd name="connsiteX9" fmla="*/ 0 w 459000"/>
                  <a:gd name="connsiteY9" fmla="*/ 310500 h 310500"/>
                  <a:gd name="connsiteX10" fmla="*/ 459000 w 459000"/>
                  <a:gd name="connsiteY10" fmla="*/ 310500 h 310500"/>
                  <a:gd name="connsiteX11" fmla="*/ 459000 w 459000"/>
                  <a:gd name="connsiteY11" fmla="*/ 27000 h 31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459000" h="310500">
                    <a:moveTo>
                      <a:pt x="418500" y="270000"/>
                    </a:moveTo>
                    <a:lnTo>
                      <a:pt x="40500" y="270000"/>
                    </a:lnTo>
                    <a:lnTo>
                      <a:pt x="40500" y="40500"/>
                    </a:lnTo>
                    <a:lnTo>
                      <a:pt x="418500" y="40500"/>
                    </a:lnTo>
                    <a:lnTo>
                      <a:pt x="418500" y="270000"/>
                    </a:lnTo>
                    <a:close/>
                    <a:moveTo>
                      <a:pt x="459000" y="27000"/>
                    </a:moveTo>
                    <a:cubicBezTo>
                      <a:pt x="459000" y="12150"/>
                      <a:pt x="446850" y="0"/>
                      <a:pt x="432000" y="0"/>
                    </a:cubicBezTo>
                    <a:lnTo>
                      <a:pt x="27000" y="0"/>
                    </a:lnTo>
                    <a:cubicBezTo>
                      <a:pt x="12150" y="0"/>
                      <a:pt x="0" y="12150"/>
                      <a:pt x="0" y="27000"/>
                    </a:cubicBezTo>
                    <a:lnTo>
                      <a:pt x="0" y="310500"/>
                    </a:lnTo>
                    <a:lnTo>
                      <a:pt x="459000" y="310500"/>
                    </a:lnTo>
                    <a:lnTo>
                      <a:pt x="459000" y="27000"/>
                    </a:lnTo>
                    <a:close/>
                  </a:path>
                </a:pathLst>
              </a:custGeom>
              <a:solidFill>
                <a:srgbClr val="245F56"/>
              </a:solidFill>
              <a:ln w="6747" cap="flat">
                <a:solidFill>
                  <a:srgbClr val="194337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5249C003-3365-1F4B-A522-16D92C51342B}"/>
                  </a:ext>
                </a:extLst>
              </p:cNvPr>
              <p:cNvSpPr/>
              <p:nvPr/>
            </p:nvSpPr>
            <p:spPr>
              <a:xfrm>
                <a:off x="1383700" y="2684188"/>
                <a:ext cx="621000" cy="40500"/>
              </a:xfrm>
              <a:custGeom>
                <a:avLst/>
                <a:gdLst>
                  <a:gd name="connsiteX0" fmla="*/ 351000 w 621000"/>
                  <a:gd name="connsiteY0" fmla="*/ 0 h 40500"/>
                  <a:gd name="connsiteX1" fmla="*/ 351000 w 621000"/>
                  <a:gd name="connsiteY1" fmla="*/ 6750 h 40500"/>
                  <a:gd name="connsiteX2" fmla="*/ 344250 w 621000"/>
                  <a:gd name="connsiteY2" fmla="*/ 13500 h 40500"/>
                  <a:gd name="connsiteX3" fmla="*/ 276750 w 621000"/>
                  <a:gd name="connsiteY3" fmla="*/ 13500 h 40500"/>
                  <a:gd name="connsiteX4" fmla="*/ 270000 w 621000"/>
                  <a:gd name="connsiteY4" fmla="*/ 6750 h 40500"/>
                  <a:gd name="connsiteX5" fmla="*/ 270000 w 621000"/>
                  <a:gd name="connsiteY5" fmla="*/ 0 h 40500"/>
                  <a:gd name="connsiteX6" fmla="*/ 0 w 621000"/>
                  <a:gd name="connsiteY6" fmla="*/ 0 h 40500"/>
                  <a:gd name="connsiteX7" fmla="*/ 0 w 621000"/>
                  <a:gd name="connsiteY7" fmla="*/ 13500 h 40500"/>
                  <a:gd name="connsiteX8" fmla="*/ 27000 w 621000"/>
                  <a:gd name="connsiteY8" fmla="*/ 40500 h 40500"/>
                  <a:gd name="connsiteX9" fmla="*/ 594000 w 621000"/>
                  <a:gd name="connsiteY9" fmla="*/ 40500 h 40500"/>
                  <a:gd name="connsiteX10" fmla="*/ 621000 w 621000"/>
                  <a:gd name="connsiteY10" fmla="*/ 13500 h 40500"/>
                  <a:gd name="connsiteX11" fmla="*/ 621000 w 621000"/>
                  <a:gd name="connsiteY11" fmla="*/ 0 h 40500"/>
                  <a:gd name="connsiteX12" fmla="*/ 351000 w 621000"/>
                  <a:gd name="connsiteY12" fmla="*/ 0 h 4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21000" h="40500">
                    <a:moveTo>
                      <a:pt x="351000" y="0"/>
                    </a:moveTo>
                    <a:lnTo>
                      <a:pt x="351000" y="6750"/>
                    </a:lnTo>
                    <a:cubicBezTo>
                      <a:pt x="351000" y="10800"/>
                      <a:pt x="348300" y="13500"/>
                      <a:pt x="344250" y="13500"/>
                    </a:cubicBezTo>
                    <a:lnTo>
                      <a:pt x="276750" y="13500"/>
                    </a:lnTo>
                    <a:cubicBezTo>
                      <a:pt x="272700" y="13500"/>
                      <a:pt x="270000" y="10800"/>
                      <a:pt x="270000" y="6750"/>
                    </a:cubicBezTo>
                    <a:lnTo>
                      <a:pt x="270000" y="0"/>
                    </a:lnTo>
                    <a:lnTo>
                      <a:pt x="0" y="0"/>
                    </a:lnTo>
                    <a:lnTo>
                      <a:pt x="0" y="13500"/>
                    </a:lnTo>
                    <a:cubicBezTo>
                      <a:pt x="0" y="28350"/>
                      <a:pt x="12150" y="40500"/>
                      <a:pt x="27000" y="40500"/>
                    </a:cubicBezTo>
                    <a:lnTo>
                      <a:pt x="594000" y="40500"/>
                    </a:lnTo>
                    <a:cubicBezTo>
                      <a:pt x="608850" y="40500"/>
                      <a:pt x="621000" y="28350"/>
                      <a:pt x="621000" y="13500"/>
                    </a:cubicBezTo>
                    <a:lnTo>
                      <a:pt x="621000" y="0"/>
                    </a:lnTo>
                    <a:lnTo>
                      <a:pt x="351000" y="0"/>
                    </a:lnTo>
                    <a:close/>
                  </a:path>
                </a:pathLst>
              </a:custGeom>
              <a:solidFill>
                <a:srgbClr val="245F56"/>
              </a:solidFill>
              <a:ln w="6747" cap="flat">
                <a:solidFill>
                  <a:srgbClr val="194337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6A1AF51-B155-9543-A00B-7A7276C31A9F}"/>
              </a:ext>
            </a:extLst>
          </p:cNvPr>
          <p:cNvCxnSpPr>
            <a:cxnSpLocks/>
          </p:cNvCxnSpPr>
          <p:nvPr/>
        </p:nvCxnSpPr>
        <p:spPr>
          <a:xfrm>
            <a:off x="0" y="1279670"/>
            <a:ext cx="5092700" cy="0"/>
          </a:xfrm>
          <a:prstGeom prst="line">
            <a:avLst/>
          </a:prstGeom>
          <a:ln w="88900">
            <a:solidFill>
              <a:srgbClr val="245F56">
                <a:alpha val="43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C1A91346-C8AA-7B43-8F2C-D3045E754A62}"/>
              </a:ext>
            </a:extLst>
          </p:cNvPr>
          <p:cNvSpPr/>
          <p:nvPr/>
        </p:nvSpPr>
        <p:spPr>
          <a:xfrm>
            <a:off x="815736" y="2247973"/>
            <a:ext cx="8896908" cy="17841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194337"/>
                </a:solidFill>
                <a:latin typeface="Montserrat" pitchFamily="2" charset="77"/>
              </a:rPr>
              <a:t>Satire &amp; Natural Language Processing: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194337"/>
                </a:solidFill>
                <a:latin typeface="Montserrat" pitchFamily="2" charset="77"/>
              </a:rPr>
              <a:t>Can ML models detect the subtle nuances?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194337"/>
                </a:solidFill>
                <a:latin typeface="Montserrat" pitchFamily="2" charset="77"/>
              </a:rPr>
              <a:t>Satire can be difficult to differentiate by headlines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32A00C6-0BE6-F44A-AEE8-70D89C3EADCB}"/>
              </a:ext>
            </a:extLst>
          </p:cNvPr>
          <p:cNvSpPr/>
          <p:nvPr/>
        </p:nvSpPr>
        <p:spPr>
          <a:xfrm>
            <a:off x="9978081" y="0"/>
            <a:ext cx="2213919" cy="6858000"/>
          </a:xfrm>
          <a:prstGeom prst="rect">
            <a:avLst/>
          </a:prstGeom>
          <a:solidFill>
            <a:srgbClr val="CFE9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CFE9D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05168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67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4DA1AE-F72B-6445-B677-DCAE4533BA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000" y="0"/>
            <a:ext cx="10515600" cy="132556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rgbClr val="194337"/>
                </a:solidFill>
                <a:latin typeface="Montserrat" pitchFamily="2" charset="77"/>
              </a:rPr>
              <a:t>Can You Tell?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6A1AF51-B155-9543-A00B-7A7276C31A9F}"/>
              </a:ext>
            </a:extLst>
          </p:cNvPr>
          <p:cNvCxnSpPr>
            <a:cxnSpLocks/>
          </p:cNvCxnSpPr>
          <p:nvPr/>
        </p:nvCxnSpPr>
        <p:spPr>
          <a:xfrm>
            <a:off x="0" y="1279670"/>
            <a:ext cx="5092700" cy="0"/>
          </a:xfrm>
          <a:prstGeom prst="line">
            <a:avLst/>
          </a:prstGeom>
          <a:ln w="88900">
            <a:solidFill>
              <a:srgbClr val="245F56">
                <a:alpha val="43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C1A91346-C8AA-7B43-8F2C-D3045E754A62}"/>
              </a:ext>
            </a:extLst>
          </p:cNvPr>
          <p:cNvSpPr/>
          <p:nvPr/>
        </p:nvSpPr>
        <p:spPr>
          <a:xfrm>
            <a:off x="302078" y="2154837"/>
            <a:ext cx="9572171" cy="22048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194337"/>
                </a:solidFill>
                <a:latin typeface="Montserrat" pitchFamily="2" charset="77"/>
              </a:rPr>
              <a:t>Sample headlines: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194337"/>
                </a:solidFill>
                <a:latin typeface="Montserrat" pitchFamily="2" charset="77"/>
              </a:rPr>
              <a:t>The Lamp Was a Clue to a Life I Didn’t Know My Mother Had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194337"/>
                </a:solidFill>
                <a:latin typeface="Montserrat" pitchFamily="2" charset="77"/>
              </a:rPr>
              <a:t>DNC Pours All Campaign Funding Into New York, California To Win Popular Vote By Even Greater Margin Than 2016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32A00C6-0BE6-F44A-AEE8-70D89C3EADCB}"/>
              </a:ext>
            </a:extLst>
          </p:cNvPr>
          <p:cNvSpPr/>
          <p:nvPr/>
        </p:nvSpPr>
        <p:spPr>
          <a:xfrm>
            <a:off x="9978081" y="0"/>
            <a:ext cx="2213919" cy="6858000"/>
          </a:xfrm>
          <a:prstGeom prst="rect">
            <a:avLst/>
          </a:prstGeom>
          <a:solidFill>
            <a:srgbClr val="CFE9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CFE9DF"/>
              </a:solidFill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BB79FA72-4C22-2E41-A70E-4814D50F0621}"/>
              </a:ext>
            </a:extLst>
          </p:cNvPr>
          <p:cNvGrpSpPr/>
          <p:nvPr/>
        </p:nvGrpSpPr>
        <p:grpSpPr>
          <a:xfrm>
            <a:off x="182183" y="4626437"/>
            <a:ext cx="1703604" cy="1903785"/>
            <a:chOff x="0" y="4870758"/>
            <a:chExt cx="1703604" cy="1903785"/>
          </a:xfrm>
          <a:solidFill>
            <a:srgbClr val="194337"/>
          </a:solidFill>
        </p:grpSpPr>
        <p:grpSp>
          <p:nvGrpSpPr>
            <p:cNvPr id="7" name="Graphic 5" descr="Joker hat">
              <a:extLst>
                <a:ext uri="{FF2B5EF4-FFF2-40B4-BE49-F238E27FC236}">
                  <a16:creationId xmlns:a16="http://schemas.microsoft.com/office/drawing/2014/main" id="{9047EEF8-5760-9942-BE6E-14861225B578}"/>
                </a:ext>
              </a:extLst>
            </p:cNvPr>
            <p:cNvGrpSpPr/>
            <p:nvPr/>
          </p:nvGrpSpPr>
          <p:grpSpPr>
            <a:xfrm rot="1579358">
              <a:off x="288461" y="4870758"/>
              <a:ext cx="1415143" cy="1415143"/>
              <a:chOff x="288461" y="4870758"/>
              <a:chExt cx="1415143" cy="1415143"/>
            </a:xfrm>
            <a:grpFill/>
          </p:grpSpPr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209F529F-78C5-704D-A44E-65C8D23BC1FC}"/>
                  </a:ext>
                </a:extLst>
              </p:cNvPr>
              <p:cNvSpPr/>
              <p:nvPr/>
            </p:nvSpPr>
            <p:spPr>
              <a:xfrm>
                <a:off x="333288" y="5189389"/>
                <a:ext cx="1326096" cy="528028"/>
              </a:xfrm>
              <a:custGeom>
                <a:avLst/>
                <a:gdLst>
                  <a:gd name="connsiteX0" fmla="*/ 1326092 w 1326096"/>
                  <a:gd name="connsiteY0" fmla="*/ 468394 h 528028"/>
                  <a:gd name="connsiteX1" fmla="*/ 1267802 w 1326096"/>
                  <a:gd name="connsiteY1" fmla="*/ 528025 h 528028"/>
                  <a:gd name="connsiteX2" fmla="*/ 1208171 w 1326096"/>
                  <a:gd name="connsiteY2" fmla="*/ 469734 h 528028"/>
                  <a:gd name="connsiteX3" fmla="*/ 1222905 w 1326096"/>
                  <a:gd name="connsiteY3" fmla="*/ 430067 h 528028"/>
                  <a:gd name="connsiteX4" fmla="*/ 1001789 w 1326096"/>
                  <a:gd name="connsiteY4" fmla="*/ 350466 h 528028"/>
                  <a:gd name="connsiteX5" fmla="*/ 910247 w 1326096"/>
                  <a:gd name="connsiteY5" fmla="*/ 443482 h 528028"/>
                  <a:gd name="connsiteX6" fmla="*/ 812956 w 1326096"/>
                  <a:gd name="connsiteY6" fmla="*/ 489327 h 528028"/>
                  <a:gd name="connsiteX7" fmla="*/ 747358 w 1326096"/>
                  <a:gd name="connsiteY7" fmla="*/ 409135 h 528028"/>
                  <a:gd name="connsiteX8" fmla="*/ 665397 w 1326096"/>
                  <a:gd name="connsiteY8" fmla="*/ 480924 h 528028"/>
                  <a:gd name="connsiteX9" fmla="*/ 595672 w 1326096"/>
                  <a:gd name="connsiteY9" fmla="*/ 408546 h 528028"/>
                  <a:gd name="connsiteX10" fmla="*/ 515333 w 1326096"/>
                  <a:gd name="connsiteY10" fmla="*/ 493749 h 528028"/>
                  <a:gd name="connsiteX11" fmla="*/ 422907 w 1326096"/>
                  <a:gd name="connsiteY11" fmla="*/ 464267 h 528028"/>
                  <a:gd name="connsiteX12" fmla="*/ 324436 w 1326096"/>
                  <a:gd name="connsiteY12" fmla="*/ 335282 h 528028"/>
                  <a:gd name="connsiteX13" fmla="*/ 104057 w 1326096"/>
                  <a:gd name="connsiteY13" fmla="*/ 400585 h 528028"/>
                  <a:gd name="connsiteX14" fmla="*/ 96959 w 1326096"/>
                  <a:gd name="connsiteY14" fmla="*/ 483670 h 528028"/>
                  <a:gd name="connsiteX15" fmla="*/ 13874 w 1326096"/>
                  <a:gd name="connsiteY15" fmla="*/ 476573 h 528028"/>
                  <a:gd name="connsiteX16" fmla="*/ 20972 w 1326096"/>
                  <a:gd name="connsiteY16" fmla="*/ 393487 h 528028"/>
                  <a:gd name="connsiteX17" fmla="*/ 79587 w 1326096"/>
                  <a:gd name="connsiteY17" fmla="*/ 383338 h 528028"/>
                  <a:gd name="connsiteX18" fmla="*/ 339177 w 1326096"/>
                  <a:gd name="connsiteY18" fmla="*/ 173131 h 528028"/>
                  <a:gd name="connsiteX19" fmla="*/ 565306 w 1326096"/>
                  <a:gd name="connsiteY19" fmla="*/ 260545 h 528028"/>
                  <a:gd name="connsiteX20" fmla="*/ 721708 w 1326096"/>
                  <a:gd name="connsiteY20" fmla="*/ 40903 h 528028"/>
                  <a:gd name="connsiteX21" fmla="*/ 1128415 w 1326096"/>
                  <a:gd name="connsiteY21" fmla="*/ 69206 h 528028"/>
                  <a:gd name="connsiteX22" fmla="*/ 1209504 w 1326096"/>
                  <a:gd name="connsiteY22" fmla="*/ 49761 h 528028"/>
                  <a:gd name="connsiteX23" fmla="*/ 1228949 w 1326096"/>
                  <a:gd name="connsiteY23" fmla="*/ 130852 h 528028"/>
                  <a:gd name="connsiteX24" fmla="*/ 1147858 w 1326096"/>
                  <a:gd name="connsiteY24" fmla="*/ 150295 h 528028"/>
                  <a:gd name="connsiteX25" fmla="*/ 1119717 w 1326096"/>
                  <a:gd name="connsiteY25" fmla="*/ 99867 h 528028"/>
                  <a:gd name="connsiteX26" fmla="*/ 1120897 w 1326096"/>
                  <a:gd name="connsiteY26" fmla="*/ 88075 h 528028"/>
                  <a:gd name="connsiteX27" fmla="*/ 823127 w 1326096"/>
                  <a:gd name="connsiteY27" fmla="*/ 230178 h 528028"/>
                  <a:gd name="connsiteX28" fmla="*/ 1001789 w 1326096"/>
                  <a:gd name="connsiteY28" fmla="*/ 188314 h 528028"/>
                  <a:gd name="connsiteX29" fmla="*/ 1251355 w 1326096"/>
                  <a:gd name="connsiteY29" fmla="*/ 411789 h 528028"/>
                  <a:gd name="connsiteX30" fmla="*/ 1267128 w 1326096"/>
                  <a:gd name="connsiteY30" fmla="*/ 409430 h 528028"/>
                  <a:gd name="connsiteX31" fmla="*/ 1326092 w 1326096"/>
                  <a:gd name="connsiteY31" fmla="*/ 468394 h 5280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326096" h="528028">
                    <a:moveTo>
                      <a:pt x="1326092" y="468394"/>
                    </a:moveTo>
                    <a:cubicBezTo>
                      <a:pt x="1326462" y="500957"/>
                      <a:pt x="1300365" y="527655"/>
                      <a:pt x="1267802" y="528025"/>
                    </a:cubicBezTo>
                    <a:cubicBezTo>
                      <a:pt x="1235239" y="528395"/>
                      <a:pt x="1208541" y="502297"/>
                      <a:pt x="1208171" y="469734"/>
                    </a:cubicBezTo>
                    <a:cubicBezTo>
                      <a:pt x="1208006" y="455145"/>
                      <a:pt x="1213255" y="441011"/>
                      <a:pt x="1222905" y="430067"/>
                    </a:cubicBezTo>
                    <a:cubicBezTo>
                      <a:pt x="1175439" y="382012"/>
                      <a:pt x="1094658" y="322605"/>
                      <a:pt x="1001789" y="350466"/>
                    </a:cubicBezTo>
                    <a:cubicBezTo>
                      <a:pt x="956416" y="362148"/>
                      <a:pt x="921202" y="397929"/>
                      <a:pt x="910247" y="443482"/>
                    </a:cubicBezTo>
                    <a:lnTo>
                      <a:pt x="812956" y="489327"/>
                    </a:lnTo>
                    <a:lnTo>
                      <a:pt x="747358" y="409135"/>
                    </a:lnTo>
                    <a:lnTo>
                      <a:pt x="665397" y="480924"/>
                    </a:lnTo>
                    <a:lnTo>
                      <a:pt x="595672" y="408546"/>
                    </a:lnTo>
                    <a:lnTo>
                      <a:pt x="515333" y="493749"/>
                    </a:lnTo>
                    <a:lnTo>
                      <a:pt x="422907" y="464267"/>
                    </a:lnTo>
                    <a:cubicBezTo>
                      <a:pt x="413620" y="413263"/>
                      <a:pt x="388855" y="352824"/>
                      <a:pt x="324436" y="335282"/>
                    </a:cubicBezTo>
                    <a:cubicBezTo>
                      <a:pt x="225819" y="308306"/>
                      <a:pt x="149018" y="357836"/>
                      <a:pt x="104057" y="400585"/>
                    </a:cubicBezTo>
                    <a:cubicBezTo>
                      <a:pt x="125041" y="425489"/>
                      <a:pt x="121863" y="462688"/>
                      <a:pt x="96959" y="483670"/>
                    </a:cubicBezTo>
                    <a:cubicBezTo>
                      <a:pt x="72056" y="504654"/>
                      <a:pt x="34857" y="501476"/>
                      <a:pt x="13874" y="476573"/>
                    </a:cubicBezTo>
                    <a:cubicBezTo>
                      <a:pt x="-7109" y="451669"/>
                      <a:pt x="-3932" y="414470"/>
                      <a:pt x="20972" y="393487"/>
                    </a:cubicBezTo>
                    <a:cubicBezTo>
                      <a:pt x="37247" y="379774"/>
                      <a:pt x="59649" y="375896"/>
                      <a:pt x="79587" y="383338"/>
                    </a:cubicBezTo>
                    <a:cubicBezTo>
                      <a:pt x="110691" y="301378"/>
                      <a:pt x="182775" y="176963"/>
                      <a:pt x="339177" y="173131"/>
                    </a:cubicBezTo>
                    <a:cubicBezTo>
                      <a:pt x="442365" y="171067"/>
                      <a:pt x="515038" y="207477"/>
                      <a:pt x="565306" y="260545"/>
                    </a:cubicBezTo>
                    <a:cubicBezTo>
                      <a:pt x="587859" y="193621"/>
                      <a:pt x="603780" y="99573"/>
                      <a:pt x="721708" y="40903"/>
                    </a:cubicBezTo>
                    <a:cubicBezTo>
                      <a:pt x="893000" y="-44743"/>
                      <a:pt x="1052203" y="23656"/>
                      <a:pt x="1128415" y="69206"/>
                    </a:cubicBezTo>
                    <a:cubicBezTo>
                      <a:pt x="1145438" y="41444"/>
                      <a:pt x="1181742" y="32740"/>
                      <a:pt x="1209504" y="49761"/>
                    </a:cubicBezTo>
                    <a:cubicBezTo>
                      <a:pt x="1237266" y="66784"/>
                      <a:pt x="1245972" y="103090"/>
                      <a:pt x="1228949" y="130852"/>
                    </a:cubicBezTo>
                    <a:cubicBezTo>
                      <a:pt x="1211926" y="158612"/>
                      <a:pt x="1175620" y="167318"/>
                      <a:pt x="1147858" y="150295"/>
                    </a:cubicBezTo>
                    <a:cubicBezTo>
                      <a:pt x="1130325" y="139544"/>
                      <a:pt x="1119661" y="120434"/>
                      <a:pt x="1119717" y="99867"/>
                    </a:cubicBezTo>
                    <a:cubicBezTo>
                      <a:pt x="1119729" y="95908"/>
                      <a:pt x="1120124" y="91959"/>
                      <a:pt x="1120897" y="88075"/>
                    </a:cubicBezTo>
                    <a:cubicBezTo>
                      <a:pt x="1027733" y="69943"/>
                      <a:pt x="846270" y="57561"/>
                      <a:pt x="823127" y="230178"/>
                    </a:cubicBezTo>
                    <a:cubicBezTo>
                      <a:pt x="878102" y="201125"/>
                      <a:pt x="939629" y="186707"/>
                      <a:pt x="1001789" y="188314"/>
                    </a:cubicBezTo>
                    <a:cubicBezTo>
                      <a:pt x="1159371" y="188314"/>
                      <a:pt x="1225263" y="324521"/>
                      <a:pt x="1251355" y="411789"/>
                    </a:cubicBezTo>
                    <a:cubicBezTo>
                      <a:pt x="1256473" y="410253"/>
                      <a:pt x="1261784" y="409458"/>
                      <a:pt x="1267128" y="409430"/>
                    </a:cubicBezTo>
                    <a:cubicBezTo>
                      <a:pt x="1299693" y="409430"/>
                      <a:pt x="1326092" y="435830"/>
                      <a:pt x="1326092" y="468394"/>
                    </a:cubicBezTo>
                    <a:close/>
                  </a:path>
                </a:pathLst>
              </a:custGeom>
              <a:grpFill/>
              <a:ln w="1468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rgbClr val="194337"/>
                  </a:solidFill>
                </a:endParaRPr>
              </a:p>
            </p:txBody>
          </p:sp>
          <p:sp>
            <p:nvSpPr>
              <p:cNvPr id="9" name="Freeform 8">
                <a:extLst>
                  <a:ext uri="{FF2B5EF4-FFF2-40B4-BE49-F238E27FC236}">
                    <a16:creationId xmlns:a16="http://schemas.microsoft.com/office/drawing/2014/main" id="{27333D43-0B76-5642-84E1-0B8DF7680F0E}"/>
                  </a:ext>
                </a:extLst>
              </p:cNvPr>
              <p:cNvSpPr/>
              <p:nvPr/>
            </p:nvSpPr>
            <p:spPr>
              <a:xfrm>
                <a:off x="767545" y="5849417"/>
                <a:ext cx="456973" cy="117928"/>
              </a:xfrm>
              <a:custGeom>
                <a:avLst/>
                <a:gdLst>
                  <a:gd name="connsiteX0" fmla="*/ 456973 w 456973"/>
                  <a:gd name="connsiteY0" fmla="*/ 58964 h 117928"/>
                  <a:gd name="connsiteX1" fmla="*/ 228487 w 456973"/>
                  <a:gd name="connsiteY1" fmla="*/ 117929 h 117928"/>
                  <a:gd name="connsiteX2" fmla="*/ 0 w 456973"/>
                  <a:gd name="connsiteY2" fmla="*/ 58964 h 117928"/>
                  <a:gd name="connsiteX3" fmla="*/ 228487 w 456973"/>
                  <a:gd name="connsiteY3" fmla="*/ 0 h 117928"/>
                  <a:gd name="connsiteX4" fmla="*/ 456973 w 456973"/>
                  <a:gd name="connsiteY4" fmla="*/ 58964 h 117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56973" h="117928">
                    <a:moveTo>
                      <a:pt x="456973" y="58964"/>
                    </a:moveTo>
                    <a:cubicBezTo>
                      <a:pt x="456973" y="91529"/>
                      <a:pt x="354676" y="117929"/>
                      <a:pt x="228487" y="117929"/>
                    </a:cubicBezTo>
                    <a:cubicBezTo>
                      <a:pt x="102297" y="117929"/>
                      <a:pt x="0" y="91529"/>
                      <a:pt x="0" y="58964"/>
                    </a:cubicBezTo>
                    <a:cubicBezTo>
                      <a:pt x="0" y="26399"/>
                      <a:pt x="102297" y="0"/>
                      <a:pt x="228487" y="0"/>
                    </a:cubicBezTo>
                    <a:cubicBezTo>
                      <a:pt x="354676" y="0"/>
                      <a:pt x="456973" y="26399"/>
                      <a:pt x="456973" y="58964"/>
                    </a:cubicBezTo>
                    <a:close/>
                  </a:path>
                </a:pathLst>
              </a:custGeom>
              <a:grpFill/>
              <a:ln w="1468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rgbClr val="194337"/>
                  </a:solidFill>
                </a:endParaRPr>
              </a:p>
            </p:txBody>
          </p:sp>
          <p:sp>
            <p:nvSpPr>
              <p:cNvPr id="10" name="Freeform 9">
                <a:extLst>
                  <a:ext uri="{FF2B5EF4-FFF2-40B4-BE49-F238E27FC236}">
                    <a16:creationId xmlns:a16="http://schemas.microsoft.com/office/drawing/2014/main" id="{F91CFB5C-1364-064E-A589-56FCB23BCF42}"/>
                  </a:ext>
                </a:extLst>
              </p:cNvPr>
              <p:cNvSpPr/>
              <p:nvPr/>
            </p:nvSpPr>
            <p:spPr>
              <a:xfrm>
                <a:off x="760175" y="5661911"/>
                <a:ext cx="471714" cy="179104"/>
              </a:xfrm>
              <a:custGeom>
                <a:avLst/>
                <a:gdLst>
                  <a:gd name="connsiteX0" fmla="*/ 39506 w 471714"/>
                  <a:gd name="connsiteY0" fmla="*/ 172176 h 179104"/>
                  <a:gd name="connsiteX1" fmla="*/ 235857 w 471714"/>
                  <a:gd name="connsiteY1" fmla="*/ 142694 h 179104"/>
                  <a:gd name="connsiteX2" fmla="*/ 444886 w 471714"/>
                  <a:gd name="connsiteY2" fmla="*/ 177777 h 179104"/>
                  <a:gd name="connsiteX3" fmla="*/ 451666 w 471714"/>
                  <a:gd name="connsiteY3" fmla="*/ 177777 h 179104"/>
                  <a:gd name="connsiteX4" fmla="*/ 471714 w 471714"/>
                  <a:gd name="connsiteY4" fmla="*/ 25355 h 179104"/>
                  <a:gd name="connsiteX5" fmla="*/ 373686 w 471714"/>
                  <a:gd name="connsiteY5" fmla="*/ 71642 h 179104"/>
                  <a:gd name="connsiteX6" fmla="*/ 314722 w 471714"/>
                  <a:gd name="connsiteY6" fmla="*/ 0 h 179104"/>
                  <a:gd name="connsiteX7" fmla="*/ 235857 w 471714"/>
                  <a:gd name="connsiteY7" fmla="*/ 69578 h 179104"/>
                  <a:gd name="connsiteX8" fmla="*/ 168933 w 471714"/>
                  <a:gd name="connsiteY8" fmla="*/ 0 h 179104"/>
                  <a:gd name="connsiteX9" fmla="*/ 100829 w 471714"/>
                  <a:gd name="connsiteY9" fmla="*/ 71642 h 179104"/>
                  <a:gd name="connsiteX10" fmla="*/ 0 w 471714"/>
                  <a:gd name="connsiteY10" fmla="*/ 40096 h 179104"/>
                  <a:gd name="connsiteX11" fmla="*/ 12972 w 471714"/>
                  <a:gd name="connsiteY11" fmla="*/ 179104 h 179104"/>
                  <a:gd name="connsiteX12" fmla="*/ 39506 w 471714"/>
                  <a:gd name="connsiteY12" fmla="*/ 172176 h 1791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71714" h="179104">
                    <a:moveTo>
                      <a:pt x="39506" y="172176"/>
                    </a:moveTo>
                    <a:cubicBezTo>
                      <a:pt x="79454" y="154781"/>
                      <a:pt x="152275" y="142694"/>
                      <a:pt x="235857" y="142694"/>
                    </a:cubicBezTo>
                    <a:cubicBezTo>
                      <a:pt x="329168" y="142694"/>
                      <a:pt x="409360" y="157435"/>
                      <a:pt x="444886" y="177777"/>
                    </a:cubicBezTo>
                    <a:lnTo>
                      <a:pt x="451666" y="177777"/>
                    </a:lnTo>
                    <a:lnTo>
                      <a:pt x="471714" y="25355"/>
                    </a:lnTo>
                    <a:lnTo>
                      <a:pt x="373686" y="71642"/>
                    </a:lnTo>
                    <a:lnTo>
                      <a:pt x="314722" y="0"/>
                    </a:lnTo>
                    <a:lnTo>
                      <a:pt x="235857" y="69578"/>
                    </a:lnTo>
                    <a:lnTo>
                      <a:pt x="168933" y="0"/>
                    </a:lnTo>
                    <a:lnTo>
                      <a:pt x="100829" y="71642"/>
                    </a:lnTo>
                    <a:lnTo>
                      <a:pt x="0" y="40096"/>
                    </a:lnTo>
                    <a:lnTo>
                      <a:pt x="12972" y="179104"/>
                    </a:lnTo>
                    <a:cubicBezTo>
                      <a:pt x="21613" y="176076"/>
                      <a:pt x="30487" y="173759"/>
                      <a:pt x="39506" y="172176"/>
                    </a:cubicBezTo>
                    <a:close/>
                  </a:path>
                </a:pathLst>
              </a:custGeom>
              <a:grpFill/>
              <a:ln w="1468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rgbClr val="194337"/>
                  </a:solidFill>
                </a:endParaRPr>
              </a:p>
            </p:txBody>
          </p:sp>
        </p:grpSp>
        <p:grpSp>
          <p:nvGrpSpPr>
            <p:cNvPr id="21" name="Graphic 3" descr="Newspaper">
              <a:extLst>
                <a:ext uri="{FF2B5EF4-FFF2-40B4-BE49-F238E27FC236}">
                  <a16:creationId xmlns:a16="http://schemas.microsoft.com/office/drawing/2014/main" id="{A531DA55-7FB6-BD42-A2F2-77914A640045}"/>
                </a:ext>
              </a:extLst>
            </p:cNvPr>
            <p:cNvGrpSpPr/>
            <p:nvPr/>
          </p:nvGrpSpPr>
          <p:grpSpPr>
            <a:xfrm>
              <a:off x="0" y="5649686"/>
              <a:ext cx="1124857" cy="1124857"/>
              <a:chOff x="0" y="5649686"/>
              <a:chExt cx="1124857" cy="1124857"/>
            </a:xfrm>
            <a:grpFill/>
          </p:grpSpPr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3436EEAA-B542-1248-BC93-E1DFCC65CC3E}"/>
                  </a:ext>
                </a:extLst>
              </p:cNvPr>
              <p:cNvSpPr/>
              <p:nvPr/>
            </p:nvSpPr>
            <p:spPr>
              <a:xfrm>
                <a:off x="164041" y="5813727"/>
                <a:ext cx="796773" cy="796773"/>
              </a:xfrm>
              <a:custGeom>
                <a:avLst/>
                <a:gdLst>
                  <a:gd name="connsiteX0" fmla="*/ 726470 w 796773"/>
                  <a:gd name="connsiteY0" fmla="*/ 703036 h 796773"/>
                  <a:gd name="connsiteX1" fmla="*/ 703036 w 796773"/>
                  <a:gd name="connsiteY1" fmla="*/ 726470 h 796773"/>
                  <a:gd name="connsiteX2" fmla="*/ 679601 w 796773"/>
                  <a:gd name="connsiteY2" fmla="*/ 703036 h 796773"/>
                  <a:gd name="connsiteX3" fmla="*/ 679601 w 796773"/>
                  <a:gd name="connsiteY3" fmla="*/ 140607 h 796773"/>
                  <a:gd name="connsiteX4" fmla="*/ 726470 w 796773"/>
                  <a:gd name="connsiteY4" fmla="*/ 140607 h 796773"/>
                  <a:gd name="connsiteX5" fmla="*/ 726470 w 796773"/>
                  <a:gd name="connsiteY5" fmla="*/ 703036 h 796773"/>
                  <a:gd name="connsiteX6" fmla="*/ 93738 w 796773"/>
                  <a:gd name="connsiteY6" fmla="*/ 726470 h 796773"/>
                  <a:gd name="connsiteX7" fmla="*/ 70304 w 796773"/>
                  <a:gd name="connsiteY7" fmla="*/ 703036 h 796773"/>
                  <a:gd name="connsiteX8" fmla="*/ 70304 w 796773"/>
                  <a:gd name="connsiteY8" fmla="*/ 70304 h 796773"/>
                  <a:gd name="connsiteX9" fmla="*/ 609298 w 796773"/>
                  <a:gd name="connsiteY9" fmla="*/ 70304 h 796773"/>
                  <a:gd name="connsiteX10" fmla="*/ 609298 w 796773"/>
                  <a:gd name="connsiteY10" fmla="*/ 703036 h 796773"/>
                  <a:gd name="connsiteX11" fmla="*/ 612813 w 796773"/>
                  <a:gd name="connsiteY11" fmla="*/ 726470 h 796773"/>
                  <a:gd name="connsiteX12" fmla="*/ 93738 w 796773"/>
                  <a:gd name="connsiteY12" fmla="*/ 726470 h 796773"/>
                  <a:gd name="connsiteX13" fmla="*/ 679601 w 796773"/>
                  <a:gd name="connsiteY13" fmla="*/ 70304 h 796773"/>
                  <a:gd name="connsiteX14" fmla="*/ 679601 w 796773"/>
                  <a:gd name="connsiteY14" fmla="*/ 0 h 796773"/>
                  <a:gd name="connsiteX15" fmla="*/ 0 w 796773"/>
                  <a:gd name="connsiteY15" fmla="*/ 0 h 796773"/>
                  <a:gd name="connsiteX16" fmla="*/ 0 w 796773"/>
                  <a:gd name="connsiteY16" fmla="*/ 703036 h 796773"/>
                  <a:gd name="connsiteX17" fmla="*/ 93738 w 796773"/>
                  <a:gd name="connsiteY17" fmla="*/ 796774 h 796773"/>
                  <a:gd name="connsiteX18" fmla="*/ 703036 w 796773"/>
                  <a:gd name="connsiteY18" fmla="*/ 796774 h 796773"/>
                  <a:gd name="connsiteX19" fmla="*/ 796774 w 796773"/>
                  <a:gd name="connsiteY19" fmla="*/ 703036 h 796773"/>
                  <a:gd name="connsiteX20" fmla="*/ 796774 w 796773"/>
                  <a:gd name="connsiteY20" fmla="*/ 70304 h 796773"/>
                  <a:gd name="connsiteX21" fmla="*/ 679601 w 796773"/>
                  <a:gd name="connsiteY21" fmla="*/ 70304 h 7967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796773" h="796773">
                    <a:moveTo>
                      <a:pt x="726470" y="703036"/>
                    </a:moveTo>
                    <a:cubicBezTo>
                      <a:pt x="726470" y="715925"/>
                      <a:pt x="715925" y="726470"/>
                      <a:pt x="703036" y="726470"/>
                    </a:cubicBezTo>
                    <a:cubicBezTo>
                      <a:pt x="690147" y="726470"/>
                      <a:pt x="679601" y="715925"/>
                      <a:pt x="679601" y="703036"/>
                    </a:cubicBezTo>
                    <a:lnTo>
                      <a:pt x="679601" y="140607"/>
                    </a:lnTo>
                    <a:lnTo>
                      <a:pt x="726470" y="140607"/>
                    </a:lnTo>
                    <a:lnTo>
                      <a:pt x="726470" y="703036"/>
                    </a:lnTo>
                    <a:close/>
                    <a:moveTo>
                      <a:pt x="93738" y="726470"/>
                    </a:moveTo>
                    <a:cubicBezTo>
                      <a:pt x="80849" y="726470"/>
                      <a:pt x="70304" y="715925"/>
                      <a:pt x="70304" y="703036"/>
                    </a:cubicBezTo>
                    <a:lnTo>
                      <a:pt x="70304" y="70304"/>
                    </a:lnTo>
                    <a:lnTo>
                      <a:pt x="609298" y="70304"/>
                    </a:lnTo>
                    <a:lnTo>
                      <a:pt x="609298" y="703036"/>
                    </a:lnTo>
                    <a:cubicBezTo>
                      <a:pt x="609298" y="711238"/>
                      <a:pt x="610469" y="719440"/>
                      <a:pt x="612813" y="726470"/>
                    </a:cubicBezTo>
                    <a:lnTo>
                      <a:pt x="93738" y="726470"/>
                    </a:lnTo>
                    <a:close/>
                    <a:moveTo>
                      <a:pt x="679601" y="70304"/>
                    </a:moveTo>
                    <a:lnTo>
                      <a:pt x="679601" y="0"/>
                    </a:lnTo>
                    <a:lnTo>
                      <a:pt x="0" y="0"/>
                    </a:lnTo>
                    <a:lnTo>
                      <a:pt x="0" y="703036"/>
                    </a:lnTo>
                    <a:cubicBezTo>
                      <a:pt x="0" y="754592"/>
                      <a:pt x="42182" y="796774"/>
                      <a:pt x="93738" y="796774"/>
                    </a:cubicBezTo>
                    <a:lnTo>
                      <a:pt x="703036" y="796774"/>
                    </a:lnTo>
                    <a:cubicBezTo>
                      <a:pt x="754592" y="796774"/>
                      <a:pt x="796774" y="754592"/>
                      <a:pt x="796774" y="703036"/>
                    </a:cubicBezTo>
                    <a:lnTo>
                      <a:pt x="796774" y="70304"/>
                    </a:lnTo>
                    <a:lnTo>
                      <a:pt x="679601" y="70304"/>
                    </a:lnTo>
                    <a:close/>
                  </a:path>
                </a:pathLst>
              </a:custGeom>
              <a:grpFill/>
              <a:ln w="117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rgbClr val="194337"/>
                  </a:solidFill>
                </a:endParaRPr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9E28C248-1F2D-1043-AB4B-DEE30F100AB1}"/>
                  </a:ext>
                </a:extLst>
              </p:cNvPr>
              <p:cNvSpPr/>
              <p:nvPr/>
            </p:nvSpPr>
            <p:spPr>
              <a:xfrm>
                <a:off x="281214" y="5954334"/>
                <a:ext cx="445255" cy="46869"/>
              </a:xfrm>
              <a:custGeom>
                <a:avLst/>
                <a:gdLst>
                  <a:gd name="connsiteX0" fmla="*/ 0 w 445255"/>
                  <a:gd name="connsiteY0" fmla="*/ 0 h 46869"/>
                  <a:gd name="connsiteX1" fmla="*/ 445256 w 445255"/>
                  <a:gd name="connsiteY1" fmla="*/ 0 h 46869"/>
                  <a:gd name="connsiteX2" fmla="*/ 445256 w 445255"/>
                  <a:gd name="connsiteY2" fmla="*/ 46869 h 46869"/>
                  <a:gd name="connsiteX3" fmla="*/ 0 w 445255"/>
                  <a:gd name="connsiteY3" fmla="*/ 46869 h 46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45255" h="46869">
                    <a:moveTo>
                      <a:pt x="0" y="0"/>
                    </a:moveTo>
                    <a:lnTo>
                      <a:pt x="445256" y="0"/>
                    </a:lnTo>
                    <a:lnTo>
                      <a:pt x="445256" y="46869"/>
                    </a:lnTo>
                    <a:lnTo>
                      <a:pt x="0" y="46869"/>
                    </a:lnTo>
                    <a:close/>
                  </a:path>
                </a:pathLst>
              </a:custGeom>
              <a:grpFill/>
              <a:ln w="117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rgbClr val="194337"/>
                  </a:solidFill>
                </a:endParaRPr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5E54EE7E-6C8C-F541-8E16-4D98E2344474}"/>
                  </a:ext>
                </a:extLst>
              </p:cNvPr>
              <p:cNvSpPr/>
              <p:nvPr/>
            </p:nvSpPr>
            <p:spPr>
              <a:xfrm>
                <a:off x="527276" y="6048072"/>
                <a:ext cx="199193" cy="46869"/>
              </a:xfrm>
              <a:custGeom>
                <a:avLst/>
                <a:gdLst>
                  <a:gd name="connsiteX0" fmla="*/ 0 w 199193"/>
                  <a:gd name="connsiteY0" fmla="*/ 0 h 46869"/>
                  <a:gd name="connsiteX1" fmla="*/ 199193 w 199193"/>
                  <a:gd name="connsiteY1" fmla="*/ 0 h 46869"/>
                  <a:gd name="connsiteX2" fmla="*/ 199193 w 199193"/>
                  <a:gd name="connsiteY2" fmla="*/ 46869 h 46869"/>
                  <a:gd name="connsiteX3" fmla="*/ 0 w 199193"/>
                  <a:gd name="connsiteY3" fmla="*/ 46869 h 46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9193" h="46869">
                    <a:moveTo>
                      <a:pt x="0" y="0"/>
                    </a:moveTo>
                    <a:lnTo>
                      <a:pt x="199193" y="0"/>
                    </a:lnTo>
                    <a:lnTo>
                      <a:pt x="199193" y="46869"/>
                    </a:lnTo>
                    <a:lnTo>
                      <a:pt x="0" y="46869"/>
                    </a:lnTo>
                    <a:close/>
                  </a:path>
                </a:pathLst>
              </a:custGeom>
              <a:grpFill/>
              <a:ln w="117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rgbClr val="194337"/>
                  </a:solidFill>
                </a:endParaRPr>
              </a:p>
            </p:txBody>
          </p: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5953F9AC-7868-FE4A-B927-FA663D218221}"/>
                  </a:ext>
                </a:extLst>
              </p:cNvPr>
              <p:cNvSpPr/>
              <p:nvPr/>
            </p:nvSpPr>
            <p:spPr>
              <a:xfrm>
                <a:off x="527276" y="6141810"/>
                <a:ext cx="199193" cy="46869"/>
              </a:xfrm>
              <a:custGeom>
                <a:avLst/>
                <a:gdLst>
                  <a:gd name="connsiteX0" fmla="*/ 0 w 199193"/>
                  <a:gd name="connsiteY0" fmla="*/ 0 h 46869"/>
                  <a:gd name="connsiteX1" fmla="*/ 199193 w 199193"/>
                  <a:gd name="connsiteY1" fmla="*/ 0 h 46869"/>
                  <a:gd name="connsiteX2" fmla="*/ 199193 w 199193"/>
                  <a:gd name="connsiteY2" fmla="*/ 46869 h 46869"/>
                  <a:gd name="connsiteX3" fmla="*/ 0 w 199193"/>
                  <a:gd name="connsiteY3" fmla="*/ 46869 h 46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9193" h="46869">
                    <a:moveTo>
                      <a:pt x="0" y="0"/>
                    </a:moveTo>
                    <a:lnTo>
                      <a:pt x="199193" y="0"/>
                    </a:lnTo>
                    <a:lnTo>
                      <a:pt x="199193" y="46869"/>
                    </a:lnTo>
                    <a:lnTo>
                      <a:pt x="0" y="46869"/>
                    </a:lnTo>
                    <a:close/>
                  </a:path>
                </a:pathLst>
              </a:custGeom>
              <a:grpFill/>
              <a:ln w="117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rgbClr val="194337"/>
                  </a:solidFill>
                </a:endParaRPr>
              </a:p>
            </p:txBody>
          </p:sp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25282696-3F3C-DD45-A3E7-150CDC22695A}"/>
                  </a:ext>
                </a:extLst>
              </p:cNvPr>
              <p:cNvSpPr/>
              <p:nvPr/>
            </p:nvSpPr>
            <p:spPr>
              <a:xfrm>
                <a:off x="281214" y="6048072"/>
                <a:ext cx="199193" cy="140607"/>
              </a:xfrm>
              <a:custGeom>
                <a:avLst/>
                <a:gdLst>
                  <a:gd name="connsiteX0" fmla="*/ 0 w 199193"/>
                  <a:gd name="connsiteY0" fmla="*/ 0 h 140607"/>
                  <a:gd name="connsiteX1" fmla="*/ 199193 w 199193"/>
                  <a:gd name="connsiteY1" fmla="*/ 0 h 140607"/>
                  <a:gd name="connsiteX2" fmla="*/ 199193 w 199193"/>
                  <a:gd name="connsiteY2" fmla="*/ 140607 h 140607"/>
                  <a:gd name="connsiteX3" fmla="*/ 0 w 199193"/>
                  <a:gd name="connsiteY3" fmla="*/ 140607 h 1406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9193" h="140607">
                    <a:moveTo>
                      <a:pt x="0" y="0"/>
                    </a:moveTo>
                    <a:lnTo>
                      <a:pt x="199193" y="0"/>
                    </a:lnTo>
                    <a:lnTo>
                      <a:pt x="199193" y="140607"/>
                    </a:lnTo>
                    <a:lnTo>
                      <a:pt x="0" y="140607"/>
                    </a:lnTo>
                    <a:close/>
                  </a:path>
                </a:pathLst>
              </a:custGeom>
              <a:grpFill/>
              <a:ln w="117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rgbClr val="194337"/>
                  </a:solidFill>
                </a:endParaRPr>
              </a:p>
            </p:txBody>
          </p:sp>
          <p:sp>
            <p:nvSpPr>
              <p:cNvPr id="29" name="Freeform 28">
                <a:extLst>
                  <a:ext uri="{FF2B5EF4-FFF2-40B4-BE49-F238E27FC236}">
                    <a16:creationId xmlns:a16="http://schemas.microsoft.com/office/drawing/2014/main" id="{EB65257B-C924-AA4F-BFF2-A30E276BC781}"/>
                  </a:ext>
                </a:extLst>
              </p:cNvPr>
              <p:cNvSpPr/>
              <p:nvPr/>
            </p:nvSpPr>
            <p:spPr>
              <a:xfrm>
                <a:off x="281214" y="6235549"/>
                <a:ext cx="445255" cy="46869"/>
              </a:xfrm>
              <a:custGeom>
                <a:avLst/>
                <a:gdLst>
                  <a:gd name="connsiteX0" fmla="*/ 0 w 445255"/>
                  <a:gd name="connsiteY0" fmla="*/ 0 h 46869"/>
                  <a:gd name="connsiteX1" fmla="*/ 445256 w 445255"/>
                  <a:gd name="connsiteY1" fmla="*/ 0 h 46869"/>
                  <a:gd name="connsiteX2" fmla="*/ 445256 w 445255"/>
                  <a:gd name="connsiteY2" fmla="*/ 46869 h 46869"/>
                  <a:gd name="connsiteX3" fmla="*/ 0 w 445255"/>
                  <a:gd name="connsiteY3" fmla="*/ 46869 h 46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45255" h="46869">
                    <a:moveTo>
                      <a:pt x="0" y="0"/>
                    </a:moveTo>
                    <a:lnTo>
                      <a:pt x="445256" y="0"/>
                    </a:lnTo>
                    <a:lnTo>
                      <a:pt x="445256" y="46869"/>
                    </a:lnTo>
                    <a:lnTo>
                      <a:pt x="0" y="46869"/>
                    </a:lnTo>
                    <a:close/>
                  </a:path>
                </a:pathLst>
              </a:custGeom>
              <a:grpFill/>
              <a:ln w="117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rgbClr val="194337"/>
                  </a:solidFill>
                </a:endParaRPr>
              </a:p>
            </p:txBody>
          </p:sp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id="{92DB3DB8-6E49-5542-9C77-8891E94A9C01}"/>
                  </a:ext>
                </a:extLst>
              </p:cNvPr>
              <p:cNvSpPr/>
              <p:nvPr/>
            </p:nvSpPr>
            <p:spPr>
              <a:xfrm>
                <a:off x="527276" y="6329287"/>
                <a:ext cx="199193" cy="140607"/>
              </a:xfrm>
              <a:custGeom>
                <a:avLst/>
                <a:gdLst>
                  <a:gd name="connsiteX0" fmla="*/ 0 w 199193"/>
                  <a:gd name="connsiteY0" fmla="*/ 0 h 140607"/>
                  <a:gd name="connsiteX1" fmla="*/ 199193 w 199193"/>
                  <a:gd name="connsiteY1" fmla="*/ 0 h 140607"/>
                  <a:gd name="connsiteX2" fmla="*/ 199193 w 199193"/>
                  <a:gd name="connsiteY2" fmla="*/ 140607 h 140607"/>
                  <a:gd name="connsiteX3" fmla="*/ 0 w 199193"/>
                  <a:gd name="connsiteY3" fmla="*/ 140607 h 1406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9193" h="140607">
                    <a:moveTo>
                      <a:pt x="0" y="0"/>
                    </a:moveTo>
                    <a:lnTo>
                      <a:pt x="199193" y="0"/>
                    </a:lnTo>
                    <a:lnTo>
                      <a:pt x="199193" y="140607"/>
                    </a:lnTo>
                    <a:lnTo>
                      <a:pt x="0" y="140607"/>
                    </a:lnTo>
                    <a:close/>
                  </a:path>
                </a:pathLst>
              </a:custGeom>
              <a:grpFill/>
              <a:ln w="117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rgbClr val="194337"/>
                  </a:solidFill>
                </a:endParaRPr>
              </a:p>
            </p:txBody>
          </p:sp>
          <p:sp>
            <p:nvSpPr>
              <p:cNvPr id="31" name="Freeform 30">
                <a:extLst>
                  <a:ext uri="{FF2B5EF4-FFF2-40B4-BE49-F238E27FC236}">
                    <a16:creationId xmlns:a16="http://schemas.microsoft.com/office/drawing/2014/main" id="{ABEF114B-193F-7045-872E-B011578E83ED}"/>
                  </a:ext>
                </a:extLst>
              </p:cNvPr>
              <p:cNvSpPr/>
              <p:nvPr/>
            </p:nvSpPr>
            <p:spPr>
              <a:xfrm>
                <a:off x="281214" y="6329287"/>
                <a:ext cx="199193" cy="46869"/>
              </a:xfrm>
              <a:custGeom>
                <a:avLst/>
                <a:gdLst>
                  <a:gd name="connsiteX0" fmla="*/ 0 w 199193"/>
                  <a:gd name="connsiteY0" fmla="*/ 0 h 46869"/>
                  <a:gd name="connsiteX1" fmla="*/ 199193 w 199193"/>
                  <a:gd name="connsiteY1" fmla="*/ 0 h 46869"/>
                  <a:gd name="connsiteX2" fmla="*/ 199193 w 199193"/>
                  <a:gd name="connsiteY2" fmla="*/ 46869 h 46869"/>
                  <a:gd name="connsiteX3" fmla="*/ 0 w 199193"/>
                  <a:gd name="connsiteY3" fmla="*/ 46869 h 46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9193" h="46869">
                    <a:moveTo>
                      <a:pt x="0" y="0"/>
                    </a:moveTo>
                    <a:lnTo>
                      <a:pt x="199193" y="0"/>
                    </a:lnTo>
                    <a:lnTo>
                      <a:pt x="199193" y="46869"/>
                    </a:lnTo>
                    <a:lnTo>
                      <a:pt x="0" y="46869"/>
                    </a:lnTo>
                    <a:close/>
                  </a:path>
                </a:pathLst>
              </a:custGeom>
              <a:grpFill/>
              <a:ln w="117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rgbClr val="194337"/>
                  </a:solidFill>
                </a:endParaRPr>
              </a:p>
            </p:txBody>
          </p:sp>
          <p:sp>
            <p:nvSpPr>
              <p:cNvPr id="32" name="Freeform 31">
                <a:extLst>
                  <a:ext uri="{FF2B5EF4-FFF2-40B4-BE49-F238E27FC236}">
                    <a16:creationId xmlns:a16="http://schemas.microsoft.com/office/drawing/2014/main" id="{33DFA2E1-C8DC-2A43-9809-3EC2AD0CDEA0}"/>
                  </a:ext>
                </a:extLst>
              </p:cNvPr>
              <p:cNvSpPr/>
              <p:nvPr/>
            </p:nvSpPr>
            <p:spPr>
              <a:xfrm>
                <a:off x="281214" y="6423025"/>
                <a:ext cx="199193" cy="46869"/>
              </a:xfrm>
              <a:custGeom>
                <a:avLst/>
                <a:gdLst>
                  <a:gd name="connsiteX0" fmla="*/ 0 w 199193"/>
                  <a:gd name="connsiteY0" fmla="*/ 0 h 46869"/>
                  <a:gd name="connsiteX1" fmla="*/ 199193 w 199193"/>
                  <a:gd name="connsiteY1" fmla="*/ 0 h 46869"/>
                  <a:gd name="connsiteX2" fmla="*/ 199193 w 199193"/>
                  <a:gd name="connsiteY2" fmla="*/ 46869 h 46869"/>
                  <a:gd name="connsiteX3" fmla="*/ 0 w 199193"/>
                  <a:gd name="connsiteY3" fmla="*/ 46869 h 46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9193" h="46869">
                    <a:moveTo>
                      <a:pt x="0" y="0"/>
                    </a:moveTo>
                    <a:lnTo>
                      <a:pt x="199193" y="0"/>
                    </a:lnTo>
                    <a:lnTo>
                      <a:pt x="199193" y="46869"/>
                    </a:lnTo>
                    <a:lnTo>
                      <a:pt x="0" y="46869"/>
                    </a:lnTo>
                    <a:close/>
                  </a:path>
                </a:pathLst>
              </a:custGeom>
              <a:grpFill/>
              <a:ln w="117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rgbClr val="194337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23267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67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4DA1AE-F72B-6445-B677-DCAE4533BA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000" y="0"/>
            <a:ext cx="10515600" cy="132556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rgbClr val="194337"/>
                </a:solidFill>
                <a:latin typeface="Montserrat" pitchFamily="2" charset="77"/>
              </a:rPr>
              <a:t>Can You Tell?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6A1AF51-B155-9543-A00B-7A7276C31A9F}"/>
              </a:ext>
            </a:extLst>
          </p:cNvPr>
          <p:cNvCxnSpPr>
            <a:cxnSpLocks/>
          </p:cNvCxnSpPr>
          <p:nvPr/>
        </p:nvCxnSpPr>
        <p:spPr>
          <a:xfrm>
            <a:off x="0" y="1279670"/>
            <a:ext cx="5092700" cy="0"/>
          </a:xfrm>
          <a:prstGeom prst="line">
            <a:avLst/>
          </a:prstGeom>
          <a:ln w="88900">
            <a:solidFill>
              <a:srgbClr val="245F56">
                <a:alpha val="43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C1A91346-C8AA-7B43-8F2C-D3045E754A62}"/>
              </a:ext>
            </a:extLst>
          </p:cNvPr>
          <p:cNvSpPr/>
          <p:nvPr/>
        </p:nvSpPr>
        <p:spPr>
          <a:xfrm>
            <a:off x="302078" y="2154837"/>
            <a:ext cx="9676003" cy="22048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194337"/>
                </a:solidFill>
                <a:latin typeface="Montserrat" pitchFamily="2" charset="77"/>
              </a:rPr>
              <a:t>Sample headlines: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194337"/>
                </a:solidFill>
                <a:latin typeface="Montserrat" pitchFamily="2" charset="77"/>
              </a:rPr>
              <a:t>The Lamp Was a Clue to a Life I Didn’t Know My Mother Had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chemeClr val="accent1">
                    <a:lumMod val="75000"/>
                  </a:schemeClr>
                </a:solidFill>
                <a:latin typeface="Montserrat" pitchFamily="2" charset="77"/>
              </a:rPr>
              <a:t>DNC Pours All Campaign Funding Into New York, California To Win Popular Vote By Even Greater Margin Than 2016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32A00C6-0BE6-F44A-AEE8-70D89C3EADCB}"/>
              </a:ext>
            </a:extLst>
          </p:cNvPr>
          <p:cNvSpPr/>
          <p:nvPr/>
        </p:nvSpPr>
        <p:spPr>
          <a:xfrm>
            <a:off x="9978081" y="0"/>
            <a:ext cx="2213919" cy="6858000"/>
          </a:xfrm>
          <a:prstGeom prst="rect">
            <a:avLst/>
          </a:prstGeom>
          <a:solidFill>
            <a:srgbClr val="CFE9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CFE9DF"/>
              </a:solidFill>
            </a:endParaRPr>
          </a:p>
        </p:txBody>
      </p:sp>
      <p:pic>
        <p:nvPicPr>
          <p:cNvPr id="4" name="Graphic 3" descr="Clown">
            <a:extLst>
              <a:ext uri="{FF2B5EF4-FFF2-40B4-BE49-F238E27FC236}">
                <a16:creationId xmlns:a16="http://schemas.microsoft.com/office/drawing/2014/main" id="{A73C949E-CF51-1543-813D-F47EFEF924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71505" y="5015518"/>
            <a:ext cx="1162790" cy="1162790"/>
          </a:xfrm>
          <a:prstGeom prst="rect">
            <a:avLst/>
          </a:prstGeom>
        </p:spPr>
      </p:pic>
      <p:pic>
        <p:nvPicPr>
          <p:cNvPr id="6" name="Graphic 5" descr="Line arrow: Slight curve">
            <a:extLst>
              <a:ext uri="{FF2B5EF4-FFF2-40B4-BE49-F238E27FC236}">
                <a16:creationId xmlns:a16="http://schemas.microsoft.com/office/drawing/2014/main" id="{4E972B4C-52C4-BE47-AA0B-C9F38805F5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3623741">
            <a:off x="8139144" y="4247862"/>
            <a:ext cx="1079093" cy="107909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16DDC5C-D078-D14E-AA95-94CCD5BEFF8E}"/>
              </a:ext>
            </a:extLst>
          </p:cNvPr>
          <p:cNvSpPr txBox="1"/>
          <p:nvPr/>
        </p:nvSpPr>
        <p:spPr>
          <a:xfrm>
            <a:off x="8330112" y="6028974"/>
            <a:ext cx="1152111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  <a:latin typeface="Montserrat" pitchFamily="2" charset="77"/>
              </a:rPr>
              <a:t>SATIRE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CD3D9DD-3B72-934F-A42B-E844A5501277}"/>
              </a:ext>
            </a:extLst>
          </p:cNvPr>
          <p:cNvGrpSpPr/>
          <p:nvPr/>
        </p:nvGrpSpPr>
        <p:grpSpPr>
          <a:xfrm>
            <a:off x="182183" y="4626437"/>
            <a:ext cx="1703604" cy="1903785"/>
            <a:chOff x="0" y="4870758"/>
            <a:chExt cx="1703604" cy="1903785"/>
          </a:xfrm>
          <a:solidFill>
            <a:srgbClr val="194337"/>
          </a:solidFill>
        </p:grpSpPr>
        <p:grpSp>
          <p:nvGrpSpPr>
            <p:cNvPr id="35" name="Graphic 5" descr="Joker hat">
              <a:extLst>
                <a:ext uri="{FF2B5EF4-FFF2-40B4-BE49-F238E27FC236}">
                  <a16:creationId xmlns:a16="http://schemas.microsoft.com/office/drawing/2014/main" id="{A0813D5D-E83F-3C40-B6A5-317CB1EEA132}"/>
                </a:ext>
              </a:extLst>
            </p:cNvPr>
            <p:cNvGrpSpPr/>
            <p:nvPr/>
          </p:nvGrpSpPr>
          <p:grpSpPr>
            <a:xfrm rot="1579358">
              <a:off x="288461" y="4870758"/>
              <a:ext cx="1415143" cy="1415143"/>
              <a:chOff x="288461" y="4870758"/>
              <a:chExt cx="1415143" cy="1415143"/>
            </a:xfrm>
            <a:grpFill/>
          </p:grpSpPr>
          <p:sp>
            <p:nvSpPr>
              <p:cNvPr id="46" name="Freeform 45">
                <a:extLst>
                  <a:ext uri="{FF2B5EF4-FFF2-40B4-BE49-F238E27FC236}">
                    <a16:creationId xmlns:a16="http://schemas.microsoft.com/office/drawing/2014/main" id="{FDA7FA13-9A77-5C40-8E38-73D394AB31F5}"/>
                  </a:ext>
                </a:extLst>
              </p:cNvPr>
              <p:cNvSpPr/>
              <p:nvPr/>
            </p:nvSpPr>
            <p:spPr>
              <a:xfrm>
                <a:off x="333288" y="5189389"/>
                <a:ext cx="1326096" cy="528028"/>
              </a:xfrm>
              <a:custGeom>
                <a:avLst/>
                <a:gdLst>
                  <a:gd name="connsiteX0" fmla="*/ 1326092 w 1326096"/>
                  <a:gd name="connsiteY0" fmla="*/ 468394 h 528028"/>
                  <a:gd name="connsiteX1" fmla="*/ 1267802 w 1326096"/>
                  <a:gd name="connsiteY1" fmla="*/ 528025 h 528028"/>
                  <a:gd name="connsiteX2" fmla="*/ 1208171 w 1326096"/>
                  <a:gd name="connsiteY2" fmla="*/ 469734 h 528028"/>
                  <a:gd name="connsiteX3" fmla="*/ 1222905 w 1326096"/>
                  <a:gd name="connsiteY3" fmla="*/ 430067 h 528028"/>
                  <a:gd name="connsiteX4" fmla="*/ 1001789 w 1326096"/>
                  <a:gd name="connsiteY4" fmla="*/ 350466 h 528028"/>
                  <a:gd name="connsiteX5" fmla="*/ 910247 w 1326096"/>
                  <a:gd name="connsiteY5" fmla="*/ 443482 h 528028"/>
                  <a:gd name="connsiteX6" fmla="*/ 812956 w 1326096"/>
                  <a:gd name="connsiteY6" fmla="*/ 489327 h 528028"/>
                  <a:gd name="connsiteX7" fmla="*/ 747358 w 1326096"/>
                  <a:gd name="connsiteY7" fmla="*/ 409135 h 528028"/>
                  <a:gd name="connsiteX8" fmla="*/ 665397 w 1326096"/>
                  <a:gd name="connsiteY8" fmla="*/ 480924 h 528028"/>
                  <a:gd name="connsiteX9" fmla="*/ 595672 w 1326096"/>
                  <a:gd name="connsiteY9" fmla="*/ 408546 h 528028"/>
                  <a:gd name="connsiteX10" fmla="*/ 515333 w 1326096"/>
                  <a:gd name="connsiteY10" fmla="*/ 493749 h 528028"/>
                  <a:gd name="connsiteX11" fmla="*/ 422907 w 1326096"/>
                  <a:gd name="connsiteY11" fmla="*/ 464267 h 528028"/>
                  <a:gd name="connsiteX12" fmla="*/ 324436 w 1326096"/>
                  <a:gd name="connsiteY12" fmla="*/ 335282 h 528028"/>
                  <a:gd name="connsiteX13" fmla="*/ 104057 w 1326096"/>
                  <a:gd name="connsiteY13" fmla="*/ 400585 h 528028"/>
                  <a:gd name="connsiteX14" fmla="*/ 96959 w 1326096"/>
                  <a:gd name="connsiteY14" fmla="*/ 483670 h 528028"/>
                  <a:gd name="connsiteX15" fmla="*/ 13874 w 1326096"/>
                  <a:gd name="connsiteY15" fmla="*/ 476573 h 528028"/>
                  <a:gd name="connsiteX16" fmla="*/ 20972 w 1326096"/>
                  <a:gd name="connsiteY16" fmla="*/ 393487 h 528028"/>
                  <a:gd name="connsiteX17" fmla="*/ 79587 w 1326096"/>
                  <a:gd name="connsiteY17" fmla="*/ 383338 h 528028"/>
                  <a:gd name="connsiteX18" fmla="*/ 339177 w 1326096"/>
                  <a:gd name="connsiteY18" fmla="*/ 173131 h 528028"/>
                  <a:gd name="connsiteX19" fmla="*/ 565306 w 1326096"/>
                  <a:gd name="connsiteY19" fmla="*/ 260545 h 528028"/>
                  <a:gd name="connsiteX20" fmla="*/ 721708 w 1326096"/>
                  <a:gd name="connsiteY20" fmla="*/ 40903 h 528028"/>
                  <a:gd name="connsiteX21" fmla="*/ 1128415 w 1326096"/>
                  <a:gd name="connsiteY21" fmla="*/ 69206 h 528028"/>
                  <a:gd name="connsiteX22" fmla="*/ 1209504 w 1326096"/>
                  <a:gd name="connsiteY22" fmla="*/ 49761 h 528028"/>
                  <a:gd name="connsiteX23" fmla="*/ 1228949 w 1326096"/>
                  <a:gd name="connsiteY23" fmla="*/ 130852 h 528028"/>
                  <a:gd name="connsiteX24" fmla="*/ 1147858 w 1326096"/>
                  <a:gd name="connsiteY24" fmla="*/ 150295 h 528028"/>
                  <a:gd name="connsiteX25" fmla="*/ 1119717 w 1326096"/>
                  <a:gd name="connsiteY25" fmla="*/ 99867 h 528028"/>
                  <a:gd name="connsiteX26" fmla="*/ 1120897 w 1326096"/>
                  <a:gd name="connsiteY26" fmla="*/ 88075 h 528028"/>
                  <a:gd name="connsiteX27" fmla="*/ 823127 w 1326096"/>
                  <a:gd name="connsiteY27" fmla="*/ 230178 h 528028"/>
                  <a:gd name="connsiteX28" fmla="*/ 1001789 w 1326096"/>
                  <a:gd name="connsiteY28" fmla="*/ 188314 h 528028"/>
                  <a:gd name="connsiteX29" fmla="*/ 1251355 w 1326096"/>
                  <a:gd name="connsiteY29" fmla="*/ 411789 h 528028"/>
                  <a:gd name="connsiteX30" fmla="*/ 1267128 w 1326096"/>
                  <a:gd name="connsiteY30" fmla="*/ 409430 h 528028"/>
                  <a:gd name="connsiteX31" fmla="*/ 1326092 w 1326096"/>
                  <a:gd name="connsiteY31" fmla="*/ 468394 h 5280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326096" h="528028">
                    <a:moveTo>
                      <a:pt x="1326092" y="468394"/>
                    </a:moveTo>
                    <a:cubicBezTo>
                      <a:pt x="1326462" y="500957"/>
                      <a:pt x="1300365" y="527655"/>
                      <a:pt x="1267802" y="528025"/>
                    </a:cubicBezTo>
                    <a:cubicBezTo>
                      <a:pt x="1235239" y="528395"/>
                      <a:pt x="1208541" y="502297"/>
                      <a:pt x="1208171" y="469734"/>
                    </a:cubicBezTo>
                    <a:cubicBezTo>
                      <a:pt x="1208006" y="455145"/>
                      <a:pt x="1213255" y="441011"/>
                      <a:pt x="1222905" y="430067"/>
                    </a:cubicBezTo>
                    <a:cubicBezTo>
                      <a:pt x="1175439" y="382012"/>
                      <a:pt x="1094658" y="322605"/>
                      <a:pt x="1001789" y="350466"/>
                    </a:cubicBezTo>
                    <a:cubicBezTo>
                      <a:pt x="956416" y="362148"/>
                      <a:pt x="921202" y="397929"/>
                      <a:pt x="910247" y="443482"/>
                    </a:cubicBezTo>
                    <a:lnTo>
                      <a:pt x="812956" y="489327"/>
                    </a:lnTo>
                    <a:lnTo>
                      <a:pt x="747358" y="409135"/>
                    </a:lnTo>
                    <a:lnTo>
                      <a:pt x="665397" y="480924"/>
                    </a:lnTo>
                    <a:lnTo>
                      <a:pt x="595672" y="408546"/>
                    </a:lnTo>
                    <a:lnTo>
                      <a:pt x="515333" y="493749"/>
                    </a:lnTo>
                    <a:lnTo>
                      <a:pt x="422907" y="464267"/>
                    </a:lnTo>
                    <a:cubicBezTo>
                      <a:pt x="413620" y="413263"/>
                      <a:pt x="388855" y="352824"/>
                      <a:pt x="324436" y="335282"/>
                    </a:cubicBezTo>
                    <a:cubicBezTo>
                      <a:pt x="225819" y="308306"/>
                      <a:pt x="149018" y="357836"/>
                      <a:pt x="104057" y="400585"/>
                    </a:cubicBezTo>
                    <a:cubicBezTo>
                      <a:pt x="125041" y="425489"/>
                      <a:pt x="121863" y="462688"/>
                      <a:pt x="96959" y="483670"/>
                    </a:cubicBezTo>
                    <a:cubicBezTo>
                      <a:pt x="72056" y="504654"/>
                      <a:pt x="34857" y="501476"/>
                      <a:pt x="13874" y="476573"/>
                    </a:cubicBezTo>
                    <a:cubicBezTo>
                      <a:pt x="-7109" y="451669"/>
                      <a:pt x="-3932" y="414470"/>
                      <a:pt x="20972" y="393487"/>
                    </a:cubicBezTo>
                    <a:cubicBezTo>
                      <a:pt x="37247" y="379774"/>
                      <a:pt x="59649" y="375896"/>
                      <a:pt x="79587" y="383338"/>
                    </a:cubicBezTo>
                    <a:cubicBezTo>
                      <a:pt x="110691" y="301378"/>
                      <a:pt x="182775" y="176963"/>
                      <a:pt x="339177" y="173131"/>
                    </a:cubicBezTo>
                    <a:cubicBezTo>
                      <a:pt x="442365" y="171067"/>
                      <a:pt x="515038" y="207477"/>
                      <a:pt x="565306" y="260545"/>
                    </a:cubicBezTo>
                    <a:cubicBezTo>
                      <a:pt x="587859" y="193621"/>
                      <a:pt x="603780" y="99573"/>
                      <a:pt x="721708" y="40903"/>
                    </a:cubicBezTo>
                    <a:cubicBezTo>
                      <a:pt x="893000" y="-44743"/>
                      <a:pt x="1052203" y="23656"/>
                      <a:pt x="1128415" y="69206"/>
                    </a:cubicBezTo>
                    <a:cubicBezTo>
                      <a:pt x="1145438" y="41444"/>
                      <a:pt x="1181742" y="32740"/>
                      <a:pt x="1209504" y="49761"/>
                    </a:cubicBezTo>
                    <a:cubicBezTo>
                      <a:pt x="1237266" y="66784"/>
                      <a:pt x="1245972" y="103090"/>
                      <a:pt x="1228949" y="130852"/>
                    </a:cubicBezTo>
                    <a:cubicBezTo>
                      <a:pt x="1211926" y="158612"/>
                      <a:pt x="1175620" y="167318"/>
                      <a:pt x="1147858" y="150295"/>
                    </a:cubicBezTo>
                    <a:cubicBezTo>
                      <a:pt x="1130325" y="139544"/>
                      <a:pt x="1119661" y="120434"/>
                      <a:pt x="1119717" y="99867"/>
                    </a:cubicBezTo>
                    <a:cubicBezTo>
                      <a:pt x="1119729" y="95908"/>
                      <a:pt x="1120124" y="91959"/>
                      <a:pt x="1120897" y="88075"/>
                    </a:cubicBezTo>
                    <a:cubicBezTo>
                      <a:pt x="1027733" y="69943"/>
                      <a:pt x="846270" y="57561"/>
                      <a:pt x="823127" y="230178"/>
                    </a:cubicBezTo>
                    <a:cubicBezTo>
                      <a:pt x="878102" y="201125"/>
                      <a:pt x="939629" y="186707"/>
                      <a:pt x="1001789" y="188314"/>
                    </a:cubicBezTo>
                    <a:cubicBezTo>
                      <a:pt x="1159371" y="188314"/>
                      <a:pt x="1225263" y="324521"/>
                      <a:pt x="1251355" y="411789"/>
                    </a:cubicBezTo>
                    <a:cubicBezTo>
                      <a:pt x="1256473" y="410253"/>
                      <a:pt x="1261784" y="409458"/>
                      <a:pt x="1267128" y="409430"/>
                    </a:cubicBezTo>
                    <a:cubicBezTo>
                      <a:pt x="1299693" y="409430"/>
                      <a:pt x="1326092" y="435830"/>
                      <a:pt x="1326092" y="468394"/>
                    </a:cubicBezTo>
                    <a:close/>
                  </a:path>
                </a:pathLst>
              </a:custGeom>
              <a:grpFill/>
              <a:ln w="1468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rgbClr val="194337"/>
                  </a:solidFill>
                </a:endParaRPr>
              </a:p>
            </p:txBody>
          </p:sp>
          <p:sp>
            <p:nvSpPr>
              <p:cNvPr id="47" name="Freeform 46">
                <a:extLst>
                  <a:ext uri="{FF2B5EF4-FFF2-40B4-BE49-F238E27FC236}">
                    <a16:creationId xmlns:a16="http://schemas.microsoft.com/office/drawing/2014/main" id="{2CADD07A-899D-654B-87B1-C016126AAC40}"/>
                  </a:ext>
                </a:extLst>
              </p:cNvPr>
              <p:cNvSpPr/>
              <p:nvPr/>
            </p:nvSpPr>
            <p:spPr>
              <a:xfrm>
                <a:off x="767545" y="5849417"/>
                <a:ext cx="456973" cy="117928"/>
              </a:xfrm>
              <a:custGeom>
                <a:avLst/>
                <a:gdLst>
                  <a:gd name="connsiteX0" fmla="*/ 456973 w 456973"/>
                  <a:gd name="connsiteY0" fmla="*/ 58964 h 117928"/>
                  <a:gd name="connsiteX1" fmla="*/ 228487 w 456973"/>
                  <a:gd name="connsiteY1" fmla="*/ 117929 h 117928"/>
                  <a:gd name="connsiteX2" fmla="*/ 0 w 456973"/>
                  <a:gd name="connsiteY2" fmla="*/ 58964 h 117928"/>
                  <a:gd name="connsiteX3" fmla="*/ 228487 w 456973"/>
                  <a:gd name="connsiteY3" fmla="*/ 0 h 117928"/>
                  <a:gd name="connsiteX4" fmla="*/ 456973 w 456973"/>
                  <a:gd name="connsiteY4" fmla="*/ 58964 h 117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56973" h="117928">
                    <a:moveTo>
                      <a:pt x="456973" y="58964"/>
                    </a:moveTo>
                    <a:cubicBezTo>
                      <a:pt x="456973" y="91529"/>
                      <a:pt x="354676" y="117929"/>
                      <a:pt x="228487" y="117929"/>
                    </a:cubicBezTo>
                    <a:cubicBezTo>
                      <a:pt x="102297" y="117929"/>
                      <a:pt x="0" y="91529"/>
                      <a:pt x="0" y="58964"/>
                    </a:cubicBezTo>
                    <a:cubicBezTo>
                      <a:pt x="0" y="26399"/>
                      <a:pt x="102297" y="0"/>
                      <a:pt x="228487" y="0"/>
                    </a:cubicBezTo>
                    <a:cubicBezTo>
                      <a:pt x="354676" y="0"/>
                      <a:pt x="456973" y="26399"/>
                      <a:pt x="456973" y="58964"/>
                    </a:cubicBezTo>
                    <a:close/>
                  </a:path>
                </a:pathLst>
              </a:custGeom>
              <a:grpFill/>
              <a:ln w="1468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rgbClr val="194337"/>
                  </a:solidFill>
                </a:endParaRPr>
              </a:p>
            </p:txBody>
          </p:sp>
          <p:sp>
            <p:nvSpPr>
              <p:cNvPr id="48" name="Freeform 47">
                <a:extLst>
                  <a:ext uri="{FF2B5EF4-FFF2-40B4-BE49-F238E27FC236}">
                    <a16:creationId xmlns:a16="http://schemas.microsoft.com/office/drawing/2014/main" id="{CF980674-120C-9047-A610-89114FCA40B5}"/>
                  </a:ext>
                </a:extLst>
              </p:cNvPr>
              <p:cNvSpPr/>
              <p:nvPr/>
            </p:nvSpPr>
            <p:spPr>
              <a:xfrm>
                <a:off x="760175" y="5661911"/>
                <a:ext cx="471714" cy="179104"/>
              </a:xfrm>
              <a:custGeom>
                <a:avLst/>
                <a:gdLst>
                  <a:gd name="connsiteX0" fmla="*/ 39506 w 471714"/>
                  <a:gd name="connsiteY0" fmla="*/ 172176 h 179104"/>
                  <a:gd name="connsiteX1" fmla="*/ 235857 w 471714"/>
                  <a:gd name="connsiteY1" fmla="*/ 142694 h 179104"/>
                  <a:gd name="connsiteX2" fmla="*/ 444886 w 471714"/>
                  <a:gd name="connsiteY2" fmla="*/ 177777 h 179104"/>
                  <a:gd name="connsiteX3" fmla="*/ 451666 w 471714"/>
                  <a:gd name="connsiteY3" fmla="*/ 177777 h 179104"/>
                  <a:gd name="connsiteX4" fmla="*/ 471714 w 471714"/>
                  <a:gd name="connsiteY4" fmla="*/ 25355 h 179104"/>
                  <a:gd name="connsiteX5" fmla="*/ 373686 w 471714"/>
                  <a:gd name="connsiteY5" fmla="*/ 71642 h 179104"/>
                  <a:gd name="connsiteX6" fmla="*/ 314722 w 471714"/>
                  <a:gd name="connsiteY6" fmla="*/ 0 h 179104"/>
                  <a:gd name="connsiteX7" fmla="*/ 235857 w 471714"/>
                  <a:gd name="connsiteY7" fmla="*/ 69578 h 179104"/>
                  <a:gd name="connsiteX8" fmla="*/ 168933 w 471714"/>
                  <a:gd name="connsiteY8" fmla="*/ 0 h 179104"/>
                  <a:gd name="connsiteX9" fmla="*/ 100829 w 471714"/>
                  <a:gd name="connsiteY9" fmla="*/ 71642 h 179104"/>
                  <a:gd name="connsiteX10" fmla="*/ 0 w 471714"/>
                  <a:gd name="connsiteY10" fmla="*/ 40096 h 179104"/>
                  <a:gd name="connsiteX11" fmla="*/ 12972 w 471714"/>
                  <a:gd name="connsiteY11" fmla="*/ 179104 h 179104"/>
                  <a:gd name="connsiteX12" fmla="*/ 39506 w 471714"/>
                  <a:gd name="connsiteY12" fmla="*/ 172176 h 1791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71714" h="179104">
                    <a:moveTo>
                      <a:pt x="39506" y="172176"/>
                    </a:moveTo>
                    <a:cubicBezTo>
                      <a:pt x="79454" y="154781"/>
                      <a:pt x="152275" y="142694"/>
                      <a:pt x="235857" y="142694"/>
                    </a:cubicBezTo>
                    <a:cubicBezTo>
                      <a:pt x="329168" y="142694"/>
                      <a:pt x="409360" y="157435"/>
                      <a:pt x="444886" y="177777"/>
                    </a:cubicBezTo>
                    <a:lnTo>
                      <a:pt x="451666" y="177777"/>
                    </a:lnTo>
                    <a:lnTo>
                      <a:pt x="471714" y="25355"/>
                    </a:lnTo>
                    <a:lnTo>
                      <a:pt x="373686" y="71642"/>
                    </a:lnTo>
                    <a:lnTo>
                      <a:pt x="314722" y="0"/>
                    </a:lnTo>
                    <a:lnTo>
                      <a:pt x="235857" y="69578"/>
                    </a:lnTo>
                    <a:lnTo>
                      <a:pt x="168933" y="0"/>
                    </a:lnTo>
                    <a:lnTo>
                      <a:pt x="100829" y="71642"/>
                    </a:lnTo>
                    <a:lnTo>
                      <a:pt x="0" y="40096"/>
                    </a:lnTo>
                    <a:lnTo>
                      <a:pt x="12972" y="179104"/>
                    </a:lnTo>
                    <a:cubicBezTo>
                      <a:pt x="21613" y="176076"/>
                      <a:pt x="30487" y="173759"/>
                      <a:pt x="39506" y="172176"/>
                    </a:cubicBezTo>
                    <a:close/>
                  </a:path>
                </a:pathLst>
              </a:custGeom>
              <a:grpFill/>
              <a:ln w="1468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rgbClr val="194337"/>
                  </a:solidFill>
                </a:endParaRPr>
              </a:p>
            </p:txBody>
          </p:sp>
        </p:grpSp>
        <p:grpSp>
          <p:nvGrpSpPr>
            <p:cNvPr id="36" name="Graphic 3" descr="Newspaper">
              <a:extLst>
                <a:ext uri="{FF2B5EF4-FFF2-40B4-BE49-F238E27FC236}">
                  <a16:creationId xmlns:a16="http://schemas.microsoft.com/office/drawing/2014/main" id="{9C1E28D7-6E77-B640-BC1B-8E08B1E78AFE}"/>
                </a:ext>
              </a:extLst>
            </p:cNvPr>
            <p:cNvGrpSpPr/>
            <p:nvPr/>
          </p:nvGrpSpPr>
          <p:grpSpPr>
            <a:xfrm>
              <a:off x="0" y="5649686"/>
              <a:ext cx="1124857" cy="1124857"/>
              <a:chOff x="0" y="5649686"/>
              <a:chExt cx="1124857" cy="1124857"/>
            </a:xfrm>
            <a:grpFill/>
          </p:grpSpPr>
          <p:sp>
            <p:nvSpPr>
              <p:cNvPr id="37" name="Freeform 36">
                <a:extLst>
                  <a:ext uri="{FF2B5EF4-FFF2-40B4-BE49-F238E27FC236}">
                    <a16:creationId xmlns:a16="http://schemas.microsoft.com/office/drawing/2014/main" id="{CE56E509-54DB-5949-856C-484D1B2DBD09}"/>
                  </a:ext>
                </a:extLst>
              </p:cNvPr>
              <p:cNvSpPr/>
              <p:nvPr/>
            </p:nvSpPr>
            <p:spPr>
              <a:xfrm>
                <a:off x="164041" y="5813727"/>
                <a:ext cx="796773" cy="796773"/>
              </a:xfrm>
              <a:custGeom>
                <a:avLst/>
                <a:gdLst>
                  <a:gd name="connsiteX0" fmla="*/ 726470 w 796773"/>
                  <a:gd name="connsiteY0" fmla="*/ 703036 h 796773"/>
                  <a:gd name="connsiteX1" fmla="*/ 703036 w 796773"/>
                  <a:gd name="connsiteY1" fmla="*/ 726470 h 796773"/>
                  <a:gd name="connsiteX2" fmla="*/ 679601 w 796773"/>
                  <a:gd name="connsiteY2" fmla="*/ 703036 h 796773"/>
                  <a:gd name="connsiteX3" fmla="*/ 679601 w 796773"/>
                  <a:gd name="connsiteY3" fmla="*/ 140607 h 796773"/>
                  <a:gd name="connsiteX4" fmla="*/ 726470 w 796773"/>
                  <a:gd name="connsiteY4" fmla="*/ 140607 h 796773"/>
                  <a:gd name="connsiteX5" fmla="*/ 726470 w 796773"/>
                  <a:gd name="connsiteY5" fmla="*/ 703036 h 796773"/>
                  <a:gd name="connsiteX6" fmla="*/ 93738 w 796773"/>
                  <a:gd name="connsiteY6" fmla="*/ 726470 h 796773"/>
                  <a:gd name="connsiteX7" fmla="*/ 70304 w 796773"/>
                  <a:gd name="connsiteY7" fmla="*/ 703036 h 796773"/>
                  <a:gd name="connsiteX8" fmla="*/ 70304 w 796773"/>
                  <a:gd name="connsiteY8" fmla="*/ 70304 h 796773"/>
                  <a:gd name="connsiteX9" fmla="*/ 609298 w 796773"/>
                  <a:gd name="connsiteY9" fmla="*/ 70304 h 796773"/>
                  <a:gd name="connsiteX10" fmla="*/ 609298 w 796773"/>
                  <a:gd name="connsiteY10" fmla="*/ 703036 h 796773"/>
                  <a:gd name="connsiteX11" fmla="*/ 612813 w 796773"/>
                  <a:gd name="connsiteY11" fmla="*/ 726470 h 796773"/>
                  <a:gd name="connsiteX12" fmla="*/ 93738 w 796773"/>
                  <a:gd name="connsiteY12" fmla="*/ 726470 h 796773"/>
                  <a:gd name="connsiteX13" fmla="*/ 679601 w 796773"/>
                  <a:gd name="connsiteY13" fmla="*/ 70304 h 796773"/>
                  <a:gd name="connsiteX14" fmla="*/ 679601 w 796773"/>
                  <a:gd name="connsiteY14" fmla="*/ 0 h 796773"/>
                  <a:gd name="connsiteX15" fmla="*/ 0 w 796773"/>
                  <a:gd name="connsiteY15" fmla="*/ 0 h 796773"/>
                  <a:gd name="connsiteX16" fmla="*/ 0 w 796773"/>
                  <a:gd name="connsiteY16" fmla="*/ 703036 h 796773"/>
                  <a:gd name="connsiteX17" fmla="*/ 93738 w 796773"/>
                  <a:gd name="connsiteY17" fmla="*/ 796774 h 796773"/>
                  <a:gd name="connsiteX18" fmla="*/ 703036 w 796773"/>
                  <a:gd name="connsiteY18" fmla="*/ 796774 h 796773"/>
                  <a:gd name="connsiteX19" fmla="*/ 796774 w 796773"/>
                  <a:gd name="connsiteY19" fmla="*/ 703036 h 796773"/>
                  <a:gd name="connsiteX20" fmla="*/ 796774 w 796773"/>
                  <a:gd name="connsiteY20" fmla="*/ 70304 h 796773"/>
                  <a:gd name="connsiteX21" fmla="*/ 679601 w 796773"/>
                  <a:gd name="connsiteY21" fmla="*/ 70304 h 7967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796773" h="796773">
                    <a:moveTo>
                      <a:pt x="726470" y="703036"/>
                    </a:moveTo>
                    <a:cubicBezTo>
                      <a:pt x="726470" y="715925"/>
                      <a:pt x="715925" y="726470"/>
                      <a:pt x="703036" y="726470"/>
                    </a:cubicBezTo>
                    <a:cubicBezTo>
                      <a:pt x="690147" y="726470"/>
                      <a:pt x="679601" y="715925"/>
                      <a:pt x="679601" y="703036"/>
                    </a:cubicBezTo>
                    <a:lnTo>
                      <a:pt x="679601" y="140607"/>
                    </a:lnTo>
                    <a:lnTo>
                      <a:pt x="726470" y="140607"/>
                    </a:lnTo>
                    <a:lnTo>
                      <a:pt x="726470" y="703036"/>
                    </a:lnTo>
                    <a:close/>
                    <a:moveTo>
                      <a:pt x="93738" y="726470"/>
                    </a:moveTo>
                    <a:cubicBezTo>
                      <a:pt x="80849" y="726470"/>
                      <a:pt x="70304" y="715925"/>
                      <a:pt x="70304" y="703036"/>
                    </a:cubicBezTo>
                    <a:lnTo>
                      <a:pt x="70304" y="70304"/>
                    </a:lnTo>
                    <a:lnTo>
                      <a:pt x="609298" y="70304"/>
                    </a:lnTo>
                    <a:lnTo>
                      <a:pt x="609298" y="703036"/>
                    </a:lnTo>
                    <a:cubicBezTo>
                      <a:pt x="609298" y="711238"/>
                      <a:pt x="610469" y="719440"/>
                      <a:pt x="612813" y="726470"/>
                    </a:cubicBezTo>
                    <a:lnTo>
                      <a:pt x="93738" y="726470"/>
                    </a:lnTo>
                    <a:close/>
                    <a:moveTo>
                      <a:pt x="679601" y="70304"/>
                    </a:moveTo>
                    <a:lnTo>
                      <a:pt x="679601" y="0"/>
                    </a:lnTo>
                    <a:lnTo>
                      <a:pt x="0" y="0"/>
                    </a:lnTo>
                    <a:lnTo>
                      <a:pt x="0" y="703036"/>
                    </a:lnTo>
                    <a:cubicBezTo>
                      <a:pt x="0" y="754592"/>
                      <a:pt x="42182" y="796774"/>
                      <a:pt x="93738" y="796774"/>
                    </a:cubicBezTo>
                    <a:lnTo>
                      <a:pt x="703036" y="796774"/>
                    </a:lnTo>
                    <a:cubicBezTo>
                      <a:pt x="754592" y="796774"/>
                      <a:pt x="796774" y="754592"/>
                      <a:pt x="796774" y="703036"/>
                    </a:cubicBezTo>
                    <a:lnTo>
                      <a:pt x="796774" y="70304"/>
                    </a:lnTo>
                    <a:lnTo>
                      <a:pt x="679601" y="70304"/>
                    </a:lnTo>
                    <a:close/>
                  </a:path>
                </a:pathLst>
              </a:custGeom>
              <a:grpFill/>
              <a:ln w="117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rgbClr val="194337"/>
                  </a:solidFill>
                </a:endParaRPr>
              </a:p>
            </p:txBody>
          </p:sp>
          <p:sp>
            <p:nvSpPr>
              <p:cNvPr id="38" name="Freeform 37">
                <a:extLst>
                  <a:ext uri="{FF2B5EF4-FFF2-40B4-BE49-F238E27FC236}">
                    <a16:creationId xmlns:a16="http://schemas.microsoft.com/office/drawing/2014/main" id="{AFE007EB-6371-2945-93C2-22CD3C3D39CD}"/>
                  </a:ext>
                </a:extLst>
              </p:cNvPr>
              <p:cNvSpPr/>
              <p:nvPr/>
            </p:nvSpPr>
            <p:spPr>
              <a:xfrm>
                <a:off x="281214" y="5954334"/>
                <a:ext cx="445255" cy="46869"/>
              </a:xfrm>
              <a:custGeom>
                <a:avLst/>
                <a:gdLst>
                  <a:gd name="connsiteX0" fmla="*/ 0 w 445255"/>
                  <a:gd name="connsiteY0" fmla="*/ 0 h 46869"/>
                  <a:gd name="connsiteX1" fmla="*/ 445256 w 445255"/>
                  <a:gd name="connsiteY1" fmla="*/ 0 h 46869"/>
                  <a:gd name="connsiteX2" fmla="*/ 445256 w 445255"/>
                  <a:gd name="connsiteY2" fmla="*/ 46869 h 46869"/>
                  <a:gd name="connsiteX3" fmla="*/ 0 w 445255"/>
                  <a:gd name="connsiteY3" fmla="*/ 46869 h 46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45255" h="46869">
                    <a:moveTo>
                      <a:pt x="0" y="0"/>
                    </a:moveTo>
                    <a:lnTo>
                      <a:pt x="445256" y="0"/>
                    </a:lnTo>
                    <a:lnTo>
                      <a:pt x="445256" y="46869"/>
                    </a:lnTo>
                    <a:lnTo>
                      <a:pt x="0" y="46869"/>
                    </a:lnTo>
                    <a:close/>
                  </a:path>
                </a:pathLst>
              </a:custGeom>
              <a:grpFill/>
              <a:ln w="117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rgbClr val="194337"/>
                  </a:solidFill>
                </a:endParaRPr>
              </a:p>
            </p:txBody>
          </p:sp>
          <p:sp>
            <p:nvSpPr>
              <p:cNvPr id="39" name="Freeform 38">
                <a:extLst>
                  <a:ext uri="{FF2B5EF4-FFF2-40B4-BE49-F238E27FC236}">
                    <a16:creationId xmlns:a16="http://schemas.microsoft.com/office/drawing/2014/main" id="{EA2293C3-D5AD-D34E-8BAD-D41408E04282}"/>
                  </a:ext>
                </a:extLst>
              </p:cNvPr>
              <p:cNvSpPr/>
              <p:nvPr/>
            </p:nvSpPr>
            <p:spPr>
              <a:xfrm>
                <a:off x="527276" y="6048072"/>
                <a:ext cx="199193" cy="46869"/>
              </a:xfrm>
              <a:custGeom>
                <a:avLst/>
                <a:gdLst>
                  <a:gd name="connsiteX0" fmla="*/ 0 w 199193"/>
                  <a:gd name="connsiteY0" fmla="*/ 0 h 46869"/>
                  <a:gd name="connsiteX1" fmla="*/ 199193 w 199193"/>
                  <a:gd name="connsiteY1" fmla="*/ 0 h 46869"/>
                  <a:gd name="connsiteX2" fmla="*/ 199193 w 199193"/>
                  <a:gd name="connsiteY2" fmla="*/ 46869 h 46869"/>
                  <a:gd name="connsiteX3" fmla="*/ 0 w 199193"/>
                  <a:gd name="connsiteY3" fmla="*/ 46869 h 46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9193" h="46869">
                    <a:moveTo>
                      <a:pt x="0" y="0"/>
                    </a:moveTo>
                    <a:lnTo>
                      <a:pt x="199193" y="0"/>
                    </a:lnTo>
                    <a:lnTo>
                      <a:pt x="199193" y="46869"/>
                    </a:lnTo>
                    <a:lnTo>
                      <a:pt x="0" y="46869"/>
                    </a:lnTo>
                    <a:close/>
                  </a:path>
                </a:pathLst>
              </a:custGeom>
              <a:grpFill/>
              <a:ln w="117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rgbClr val="194337"/>
                  </a:solidFill>
                </a:endParaRPr>
              </a:p>
            </p:txBody>
          </p:sp>
          <p:sp>
            <p:nvSpPr>
              <p:cNvPr id="40" name="Freeform 39">
                <a:extLst>
                  <a:ext uri="{FF2B5EF4-FFF2-40B4-BE49-F238E27FC236}">
                    <a16:creationId xmlns:a16="http://schemas.microsoft.com/office/drawing/2014/main" id="{07EFF33F-287D-B849-8EF7-87FA29E0A356}"/>
                  </a:ext>
                </a:extLst>
              </p:cNvPr>
              <p:cNvSpPr/>
              <p:nvPr/>
            </p:nvSpPr>
            <p:spPr>
              <a:xfrm>
                <a:off x="527276" y="6141810"/>
                <a:ext cx="199193" cy="46869"/>
              </a:xfrm>
              <a:custGeom>
                <a:avLst/>
                <a:gdLst>
                  <a:gd name="connsiteX0" fmla="*/ 0 w 199193"/>
                  <a:gd name="connsiteY0" fmla="*/ 0 h 46869"/>
                  <a:gd name="connsiteX1" fmla="*/ 199193 w 199193"/>
                  <a:gd name="connsiteY1" fmla="*/ 0 h 46869"/>
                  <a:gd name="connsiteX2" fmla="*/ 199193 w 199193"/>
                  <a:gd name="connsiteY2" fmla="*/ 46869 h 46869"/>
                  <a:gd name="connsiteX3" fmla="*/ 0 w 199193"/>
                  <a:gd name="connsiteY3" fmla="*/ 46869 h 46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9193" h="46869">
                    <a:moveTo>
                      <a:pt x="0" y="0"/>
                    </a:moveTo>
                    <a:lnTo>
                      <a:pt x="199193" y="0"/>
                    </a:lnTo>
                    <a:lnTo>
                      <a:pt x="199193" y="46869"/>
                    </a:lnTo>
                    <a:lnTo>
                      <a:pt x="0" y="46869"/>
                    </a:lnTo>
                    <a:close/>
                  </a:path>
                </a:pathLst>
              </a:custGeom>
              <a:grpFill/>
              <a:ln w="117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rgbClr val="194337"/>
                  </a:solidFill>
                </a:endParaRPr>
              </a:p>
            </p:txBody>
          </p:sp>
          <p:sp>
            <p:nvSpPr>
              <p:cNvPr id="41" name="Freeform 40">
                <a:extLst>
                  <a:ext uri="{FF2B5EF4-FFF2-40B4-BE49-F238E27FC236}">
                    <a16:creationId xmlns:a16="http://schemas.microsoft.com/office/drawing/2014/main" id="{9BC8E6F2-3051-EC4F-8D0C-94263E9FD459}"/>
                  </a:ext>
                </a:extLst>
              </p:cNvPr>
              <p:cNvSpPr/>
              <p:nvPr/>
            </p:nvSpPr>
            <p:spPr>
              <a:xfrm>
                <a:off x="281214" y="6048072"/>
                <a:ext cx="199193" cy="140607"/>
              </a:xfrm>
              <a:custGeom>
                <a:avLst/>
                <a:gdLst>
                  <a:gd name="connsiteX0" fmla="*/ 0 w 199193"/>
                  <a:gd name="connsiteY0" fmla="*/ 0 h 140607"/>
                  <a:gd name="connsiteX1" fmla="*/ 199193 w 199193"/>
                  <a:gd name="connsiteY1" fmla="*/ 0 h 140607"/>
                  <a:gd name="connsiteX2" fmla="*/ 199193 w 199193"/>
                  <a:gd name="connsiteY2" fmla="*/ 140607 h 140607"/>
                  <a:gd name="connsiteX3" fmla="*/ 0 w 199193"/>
                  <a:gd name="connsiteY3" fmla="*/ 140607 h 1406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9193" h="140607">
                    <a:moveTo>
                      <a:pt x="0" y="0"/>
                    </a:moveTo>
                    <a:lnTo>
                      <a:pt x="199193" y="0"/>
                    </a:lnTo>
                    <a:lnTo>
                      <a:pt x="199193" y="140607"/>
                    </a:lnTo>
                    <a:lnTo>
                      <a:pt x="0" y="140607"/>
                    </a:lnTo>
                    <a:close/>
                  </a:path>
                </a:pathLst>
              </a:custGeom>
              <a:grpFill/>
              <a:ln w="117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rgbClr val="194337"/>
                  </a:solidFill>
                </a:endParaRPr>
              </a:p>
            </p:txBody>
          </p:sp>
          <p:sp>
            <p:nvSpPr>
              <p:cNvPr id="42" name="Freeform 41">
                <a:extLst>
                  <a:ext uri="{FF2B5EF4-FFF2-40B4-BE49-F238E27FC236}">
                    <a16:creationId xmlns:a16="http://schemas.microsoft.com/office/drawing/2014/main" id="{9F10DFD6-5D40-7946-9612-C85C09D3C430}"/>
                  </a:ext>
                </a:extLst>
              </p:cNvPr>
              <p:cNvSpPr/>
              <p:nvPr/>
            </p:nvSpPr>
            <p:spPr>
              <a:xfrm>
                <a:off x="281214" y="6235549"/>
                <a:ext cx="445255" cy="46869"/>
              </a:xfrm>
              <a:custGeom>
                <a:avLst/>
                <a:gdLst>
                  <a:gd name="connsiteX0" fmla="*/ 0 w 445255"/>
                  <a:gd name="connsiteY0" fmla="*/ 0 h 46869"/>
                  <a:gd name="connsiteX1" fmla="*/ 445256 w 445255"/>
                  <a:gd name="connsiteY1" fmla="*/ 0 h 46869"/>
                  <a:gd name="connsiteX2" fmla="*/ 445256 w 445255"/>
                  <a:gd name="connsiteY2" fmla="*/ 46869 h 46869"/>
                  <a:gd name="connsiteX3" fmla="*/ 0 w 445255"/>
                  <a:gd name="connsiteY3" fmla="*/ 46869 h 46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45255" h="46869">
                    <a:moveTo>
                      <a:pt x="0" y="0"/>
                    </a:moveTo>
                    <a:lnTo>
                      <a:pt x="445256" y="0"/>
                    </a:lnTo>
                    <a:lnTo>
                      <a:pt x="445256" y="46869"/>
                    </a:lnTo>
                    <a:lnTo>
                      <a:pt x="0" y="46869"/>
                    </a:lnTo>
                    <a:close/>
                  </a:path>
                </a:pathLst>
              </a:custGeom>
              <a:grpFill/>
              <a:ln w="117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rgbClr val="194337"/>
                  </a:solidFill>
                </a:endParaRPr>
              </a:p>
            </p:txBody>
          </p:sp>
          <p:sp>
            <p:nvSpPr>
              <p:cNvPr id="43" name="Freeform 42">
                <a:extLst>
                  <a:ext uri="{FF2B5EF4-FFF2-40B4-BE49-F238E27FC236}">
                    <a16:creationId xmlns:a16="http://schemas.microsoft.com/office/drawing/2014/main" id="{212D7A60-CFB3-F547-A75F-78F609EFF54D}"/>
                  </a:ext>
                </a:extLst>
              </p:cNvPr>
              <p:cNvSpPr/>
              <p:nvPr/>
            </p:nvSpPr>
            <p:spPr>
              <a:xfrm>
                <a:off x="527276" y="6329287"/>
                <a:ext cx="199193" cy="140607"/>
              </a:xfrm>
              <a:custGeom>
                <a:avLst/>
                <a:gdLst>
                  <a:gd name="connsiteX0" fmla="*/ 0 w 199193"/>
                  <a:gd name="connsiteY0" fmla="*/ 0 h 140607"/>
                  <a:gd name="connsiteX1" fmla="*/ 199193 w 199193"/>
                  <a:gd name="connsiteY1" fmla="*/ 0 h 140607"/>
                  <a:gd name="connsiteX2" fmla="*/ 199193 w 199193"/>
                  <a:gd name="connsiteY2" fmla="*/ 140607 h 140607"/>
                  <a:gd name="connsiteX3" fmla="*/ 0 w 199193"/>
                  <a:gd name="connsiteY3" fmla="*/ 140607 h 1406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9193" h="140607">
                    <a:moveTo>
                      <a:pt x="0" y="0"/>
                    </a:moveTo>
                    <a:lnTo>
                      <a:pt x="199193" y="0"/>
                    </a:lnTo>
                    <a:lnTo>
                      <a:pt x="199193" y="140607"/>
                    </a:lnTo>
                    <a:lnTo>
                      <a:pt x="0" y="140607"/>
                    </a:lnTo>
                    <a:close/>
                  </a:path>
                </a:pathLst>
              </a:custGeom>
              <a:grpFill/>
              <a:ln w="117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rgbClr val="194337"/>
                  </a:solidFill>
                </a:endParaRPr>
              </a:p>
            </p:txBody>
          </p:sp>
          <p:sp>
            <p:nvSpPr>
              <p:cNvPr id="44" name="Freeform 43">
                <a:extLst>
                  <a:ext uri="{FF2B5EF4-FFF2-40B4-BE49-F238E27FC236}">
                    <a16:creationId xmlns:a16="http://schemas.microsoft.com/office/drawing/2014/main" id="{7734431B-6424-B740-8B2F-93FABC210EC9}"/>
                  </a:ext>
                </a:extLst>
              </p:cNvPr>
              <p:cNvSpPr/>
              <p:nvPr/>
            </p:nvSpPr>
            <p:spPr>
              <a:xfrm>
                <a:off x="281214" y="6329287"/>
                <a:ext cx="199193" cy="46869"/>
              </a:xfrm>
              <a:custGeom>
                <a:avLst/>
                <a:gdLst>
                  <a:gd name="connsiteX0" fmla="*/ 0 w 199193"/>
                  <a:gd name="connsiteY0" fmla="*/ 0 h 46869"/>
                  <a:gd name="connsiteX1" fmla="*/ 199193 w 199193"/>
                  <a:gd name="connsiteY1" fmla="*/ 0 h 46869"/>
                  <a:gd name="connsiteX2" fmla="*/ 199193 w 199193"/>
                  <a:gd name="connsiteY2" fmla="*/ 46869 h 46869"/>
                  <a:gd name="connsiteX3" fmla="*/ 0 w 199193"/>
                  <a:gd name="connsiteY3" fmla="*/ 46869 h 46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9193" h="46869">
                    <a:moveTo>
                      <a:pt x="0" y="0"/>
                    </a:moveTo>
                    <a:lnTo>
                      <a:pt x="199193" y="0"/>
                    </a:lnTo>
                    <a:lnTo>
                      <a:pt x="199193" y="46869"/>
                    </a:lnTo>
                    <a:lnTo>
                      <a:pt x="0" y="46869"/>
                    </a:lnTo>
                    <a:close/>
                  </a:path>
                </a:pathLst>
              </a:custGeom>
              <a:grpFill/>
              <a:ln w="117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rgbClr val="194337"/>
                  </a:solidFill>
                </a:endParaRPr>
              </a:p>
            </p:txBody>
          </p:sp>
          <p:sp>
            <p:nvSpPr>
              <p:cNvPr id="45" name="Freeform 44">
                <a:extLst>
                  <a:ext uri="{FF2B5EF4-FFF2-40B4-BE49-F238E27FC236}">
                    <a16:creationId xmlns:a16="http://schemas.microsoft.com/office/drawing/2014/main" id="{05D30C5C-C150-2A40-A7E7-2BDD6FA4DF0F}"/>
                  </a:ext>
                </a:extLst>
              </p:cNvPr>
              <p:cNvSpPr/>
              <p:nvPr/>
            </p:nvSpPr>
            <p:spPr>
              <a:xfrm>
                <a:off x="281214" y="6423025"/>
                <a:ext cx="199193" cy="46869"/>
              </a:xfrm>
              <a:custGeom>
                <a:avLst/>
                <a:gdLst>
                  <a:gd name="connsiteX0" fmla="*/ 0 w 199193"/>
                  <a:gd name="connsiteY0" fmla="*/ 0 h 46869"/>
                  <a:gd name="connsiteX1" fmla="*/ 199193 w 199193"/>
                  <a:gd name="connsiteY1" fmla="*/ 0 h 46869"/>
                  <a:gd name="connsiteX2" fmla="*/ 199193 w 199193"/>
                  <a:gd name="connsiteY2" fmla="*/ 46869 h 46869"/>
                  <a:gd name="connsiteX3" fmla="*/ 0 w 199193"/>
                  <a:gd name="connsiteY3" fmla="*/ 46869 h 46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9193" h="46869">
                    <a:moveTo>
                      <a:pt x="0" y="0"/>
                    </a:moveTo>
                    <a:lnTo>
                      <a:pt x="199193" y="0"/>
                    </a:lnTo>
                    <a:lnTo>
                      <a:pt x="199193" y="46869"/>
                    </a:lnTo>
                    <a:lnTo>
                      <a:pt x="0" y="46869"/>
                    </a:lnTo>
                    <a:close/>
                  </a:path>
                </a:pathLst>
              </a:custGeom>
              <a:grpFill/>
              <a:ln w="117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rgbClr val="194337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642595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67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4DA1AE-F72B-6445-B677-DCAE4533BA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126" y="6455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194337"/>
                </a:solidFill>
                <a:latin typeface="Montserrat" pitchFamily="2" charset="77"/>
              </a:rPr>
              <a:t>Project Framework</a:t>
            </a:r>
            <a:endParaRPr lang="en-US" sz="3200" dirty="0">
              <a:solidFill>
                <a:srgbClr val="194337"/>
              </a:solidFill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6A1AF51-B155-9543-A00B-7A7276C31A9F}"/>
              </a:ext>
            </a:extLst>
          </p:cNvPr>
          <p:cNvCxnSpPr>
            <a:cxnSpLocks/>
          </p:cNvCxnSpPr>
          <p:nvPr/>
        </p:nvCxnSpPr>
        <p:spPr>
          <a:xfrm>
            <a:off x="0" y="1279670"/>
            <a:ext cx="5092700" cy="0"/>
          </a:xfrm>
          <a:prstGeom prst="line">
            <a:avLst/>
          </a:prstGeom>
          <a:ln w="88900">
            <a:solidFill>
              <a:srgbClr val="245F56">
                <a:alpha val="43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3" name="Group 72">
            <a:extLst>
              <a:ext uri="{FF2B5EF4-FFF2-40B4-BE49-F238E27FC236}">
                <a16:creationId xmlns:a16="http://schemas.microsoft.com/office/drawing/2014/main" id="{E931ADC1-6562-C948-A348-87D998E8235C}"/>
              </a:ext>
            </a:extLst>
          </p:cNvPr>
          <p:cNvGrpSpPr/>
          <p:nvPr/>
        </p:nvGrpSpPr>
        <p:grpSpPr>
          <a:xfrm>
            <a:off x="2243109" y="1520738"/>
            <a:ext cx="6810103" cy="5148541"/>
            <a:chOff x="2003948" y="1509094"/>
            <a:chExt cx="6810103" cy="5148541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63B2A64B-5209-5449-91B1-2484958C00AB}"/>
                </a:ext>
              </a:extLst>
            </p:cNvPr>
            <p:cNvSpPr/>
            <p:nvPr/>
          </p:nvSpPr>
          <p:spPr>
            <a:xfrm>
              <a:off x="2003948" y="5468301"/>
              <a:ext cx="6734938" cy="1189334"/>
            </a:xfrm>
            <a:prstGeom prst="rect">
              <a:avLst/>
            </a:prstGeom>
            <a:solidFill>
              <a:srgbClr val="FFF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7" name="Graphic 46" descr="Network diagram">
              <a:extLst>
                <a:ext uri="{FF2B5EF4-FFF2-40B4-BE49-F238E27FC236}">
                  <a16:creationId xmlns:a16="http://schemas.microsoft.com/office/drawing/2014/main" id="{BED9E95A-472E-AD41-9316-F4FBFE33D7E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343043" y="5692661"/>
              <a:ext cx="740615" cy="740615"/>
            </a:xfrm>
            <a:prstGeom prst="rect">
              <a:avLst/>
            </a:prstGeom>
          </p:spPr>
        </p:pic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C43E7A5E-929C-704F-B6E9-F4698FEF3E78}"/>
                </a:ext>
              </a:extLst>
            </p:cNvPr>
            <p:cNvGrpSpPr/>
            <p:nvPr/>
          </p:nvGrpSpPr>
          <p:grpSpPr>
            <a:xfrm>
              <a:off x="2003948" y="1509094"/>
              <a:ext cx="6810103" cy="3808145"/>
              <a:chOff x="2003948" y="1509094"/>
              <a:chExt cx="6810103" cy="3808145"/>
            </a:xfrm>
          </p:grpSpPr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9113ED56-7E1B-7944-8BC6-8A5E9DD0BA72}"/>
                  </a:ext>
                </a:extLst>
              </p:cNvPr>
              <p:cNvSpPr/>
              <p:nvPr/>
            </p:nvSpPr>
            <p:spPr>
              <a:xfrm>
                <a:off x="2003948" y="4127905"/>
                <a:ext cx="6734938" cy="1189334"/>
              </a:xfrm>
              <a:prstGeom prst="rect">
                <a:avLst/>
              </a:prstGeom>
              <a:solidFill>
                <a:srgbClr val="FFF9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8" name="Graphic 47" descr="Tools">
                <a:extLst>
                  <a:ext uri="{FF2B5EF4-FFF2-40B4-BE49-F238E27FC236}">
                    <a16:creationId xmlns:a16="http://schemas.microsoft.com/office/drawing/2014/main" id="{D7E73FB8-8D64-DF4C-90FC-4E123A80AE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343043" y="4352265"/>
                <a:ext cx="740615" cy="740615"/>
              </a:xfrm>
              <a:prstGeom prst="rect">
                <a:avLst/>
              </a:prstGeom>
            </p:spPr>
          </p:pic>
          <p:grpSp>
            <p:nvGrpSpPr>
              <p:cNvPr id="69" name="Group 68">
                <a:extLst>
                  <a:ext uri="{FF2B5EF4-FFF2-40B4-BE49-F238E27FC236}">
                    <a16:creationId xmlns:a16="http://schemas.microsoft.com/office/drawing/2014/main" id="{4BA08E7A-0E4E-DF4B-9206-772C11E025AD}"/>
                  </a:ext>
                </a:extLst>
              </p:cNvPr>
              <p:cNvGrpSpPr/>
              <p:nvPr/>
            </p:nvGrpSpPr>
            <p:grpSpPr>
              <a:xfrm>
                <a:off x="2003948" y="1509094"/>
                <a:ext cx="6810103" cy="2510378"/>
                <a:chOff x="2003948" y="1509094"/>
                <a:chExt cx="6810103" cy="2510378"/>
              </a:xfrm>
            </p:grpSpPr>
            <p:sp>
              <p:nvSpPr>
                <p:cNvPr id="57" name="Rectangle 56">
                  <a:extLst>
                    <a:ext uri="{FF2B5EF4-FFF2-40B4-BE49-F238E27FC236}">
                      <a16:creationId xmlns:a16="http://schemas.microsoft.com/office/drawing/2014/main" id="{F19D7C9B-8032-6C49-9CDB-937DFECCB267}"/>
                    </a:ext>
                  </a:extLst>
                </p:cNvPr>
                <p:cNvSpPr/>
                <p:nvPr/>
              </p:nvSpPr>
              <p:spPr>
                <a:xfrm>
                  <a:off x="2003948" y="2830138"/>
                  <a:ext cx="6734938" cy="1189334"/>
                </a:xfrm>
                <a:prstGeom prst="rect">
                  <a:avLst/>
                </a:prstGeom>
                <a:solidFill>
                  <a:srgbClr val="FFF9F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50" name="Graphic 49" descr="Logarithmic Graph">
                  <a:extLst>
                    <a:ext uri="{FF2B5EF4-FFF2-40B4-BE49-F238E27FC236}">
                      <a16:creationId xmlns:a16="http://schemas.microsoft.com/office/drawing/2014/main" id="{19969195-B266-2748-9E50-DC81DA540D0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343043" y="3054498"/>
                  <a:ext cx="740615" cy="740615"/>
                </a:xfrm>
                <a:prstGeom prst="rect">
                  <a:avLst/>
                </a:prstGeom>
              </p:spPr>
            </p:pic>
            <p:grpSp>
              <p:nvGrpSpPr>
                <p:cNvPr id="68" name="Group 67">
                  <a:extLst>
                    <a:ext uri="{FF2B5EF4-FFF2-40B4-BE49-F238E27FC236}">
                      <a16:creationId xmlns:a16="http://schemas.microsoft.com/office/drawing/2014/main" id="{8BD551DE-414A-BF44-A6F1-9C790D94A04D}"/>
                    </a:ext>
                  </a:extLst>
                </p:cNvPr>
                <p:cNvGrpSpPr/>
                <p:nvPr/>
              </p:nvGrpSpPr>
              <p:grpSpPr>
                <a:xfrm>
                  <a:off x="2003948" y="1509094"/>
                  <a:ext cx="6734938" cy="1189334"/>
                  <a:chOff x="2003948" y="1509094"/>
                  <a:chExt cx="6734938" cy="1189334"/>
                </a:xfrm>
              </p:grpSpPr>
              <p:sp>
                <p:nvSpPr>
                  <p:cNvPr id="9" name="Rectangle 8">
                    <a:extLst>
                      <a:ext uri="{FF2B5EF4-FFF2-40B4-BE49-F238E27FC236}">
                        <a16:creationId xmlns:a16="http://schemas.microsoft.com/office/drawing/2014/main" id="{27FB3194-2E96-534B-9428-9C2E026E9E28}"/>
                      </a:ext>
                    </a:extLst>
                  </p:cNvPr>
                  <p:cNvSpPr/>
                  <p:nvPr/>
                </p:nvSpPr>
                <p:spPr>
                  <a:xfrm>
                    <a:off x="2003948" y="1509094"/>
                    <a:ext cx="6734938" cy="1189334"/>
                  </a:xfrm>
                  <a:prstGeom prst="rect">
                    <a:avLst/>
                  </a:prstGeom>
                  <a:solidFill>
                    <a:srgbClr val="FFC6B8">
                      <a:alpha val="9804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pic>
                <p:nvPicPr>
                  <p:cNvPr id="49" name="Graphic 48" descr="Labor">
                    <a:extLst>
                      <a:ext uri="{FF2B5EF4-FFF2-40B4-BE49-F238E27FC236}">
                        <a16:creationId xmlns:a16="http://schemas.microsoft.com/office/drawing/2014/main" id="{07ABAC2F-0CBB-4A4D-9393-6A37755C44E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>
                    <a:extLst>
                      <a:ext uri="{96DAC541-7B7A-43D3-8B79-37D633B846F1}">
                        <asvg:svgBlip xmlns:asvg="http://schemas.microsoft.com/office/drawing/2016/SVG/main" r:embed="rId9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343043" y="1733454"/>
                    <a:ext cx="740615" cy="740615"/>
                  </a:xfrm>
                  <a:prstGeom prst="rect">
                    <a:avLst/>
                  </a:prstGeom>
                </p:spPr>
              </p:pic>
              <p:grpSp>
                <p:nvGrpSpPr>
                  <p:cNvPr id="63" name="Group 62">
                    <a:extLst>
                      <a:ext uri="{FF2B5EF4-FFF2-40B4-BE49-F238E27FC236}">
                        <a16:creationId xmlns:a16="http://schemas.microsoft.com/office/drawing/2014/main" id="{0E9ED3FE-C93A-0948-99D8-40AC03D52326}"/>
                      </a:ext>
                    </a:extLst>
                  </p:cNvPr>
                  <p:cNvGrpSpPr/>
                  <p:nvPr/>
                </p:nvGrpSpPr>
                <p:grpSpPr>
                  <a:xfrm>
                    <a:off x="3746967" y="1785169"/>
                    <a:ext cx="4147281" cy="637185"/>
                    <a:chOff x="3746967" y="1785169"/>
                    <a:chExt cx="4147281" cy="637185"/>
                  </a:xfrm>
                </p:grpSpPr>
                <p:sp>
                  <p:nvSpPr>
                    <p:cNvPr id="25" name="TextBox 24">
                      <a:extLst>
                        <a:ext uri="{FF2B5EF4-FFF2-40B4-BE49-F238E27FC236}">
                          <a16:creationId xmlns:a16="http://schemas.microsoft.com/office/drawing/2014/main" id="{FBF158D6-25BD-9E42-AC42-4214484A582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113017" y="1785169"/>
                      <a:ext cx="3415180" cy="33855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3C000F"/>
                          </a:solidFill>
                          <a:latin typeface="Montserrat Medium" pitchFamily="2" charset="77"/>
                        </a:rPr>
                        <a:t>Data acquisition and cleaning</a:t>
                      </a:r>
                    </a:p>
                  </p:txBody>
                </p:sp>
                <p:sp>
                  <p:nvSpPr>
                    <p:cNvPr id="42" name="TextBox 41">
                      <a:extLst>
                        <a:ext uri="{FF2B5EF4-FFF2-40B4-BE49-F238E27FC236}">
                          <a16:creationId xmlns:a16="http://schemas.microsoft.com/office/drawing/2014/main" id="{940116FB-5CB7-7F4E-9B12-2D00034A3D0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746967" y="2114577"/>
                      <a:ext cx="4147281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Scrape headlines from four online news sources</a:t>
                      </a:r>
                    </a:p>
                  </p:txBody>
                </p:sp>
              </p:grpSp>
            </p:grpSp>
            <p:grpSp>
              <p:nvGrpSpPr>
                <p:cNvPr id="64" name="Group 63">
                  <a:extLst>
                    <a:ext uri="{FF2B5EF4-FFF2-40B4-BE49-F238E27FC236}">
                      <a16:creationId xmlns:a16="http://schemas.microsoft.com/office/drawing/2014/main" id="{70B21C74-B3F0-2F4E-BE69-A07C34013C52}"/>
                    </a:ext>
                  </a:extLst>
                </p:cNvPr>
                <p:cNvGrpSpPr/>
                <p:nvPr/>
              </p:nvGrpSpPr>
              <p:grpSpPr>
                <a:xfrm>
                  <a:off x="2827163" y="3104656"/>
                  <a:ext cx="5986888" cy="640299"/>
                  <a:chOff x="2827163" y="3123939"/>
                  <a:chExt cx="5986888" cy="640299"/>
                </a:xfrm>
              </p:grpSpPr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F501CA1E-3DD8-0743-8ACC-12B49EBE65E0}"/>
                      </a:ext>
                    </a:extLst>
                  </p:cNvPr>
                  <p:cNvSpPr txBox="1"/>
                  <p:nvPr/>
                </p:nvSpPr>
                <p:spPr>
                  <a:xfrm>
                    <a:off x="3360872" y="3123939"/>
                    <a:ext cx="4919470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solidFill>
                          <a:srgbClr val="3C000F"/>
                        </a:solidFill>
                        <a:latin typeface="Montserrat Medium" pitchFamily="2" charset="77"/>
                      </a:rPr>
                      <a:t>Train baseline models and evaluate</a:t>
                    </a:r>
                  </a:p>
                </p:txBody>
              </p:sp>
              <p:sp>
                <p:nvSpPr>
                  <p:cNvPr id="43" name="TextBox 42">
                    <a:extLst>
                      <a:ext uri="{FF2B5EF4-FFF2-40B4-BE49-F238E27FC236}">
                        <a16:creationId xmlns:a16="http://schemas.microsoft.com/office/drawing/2014/main" id="{E0580B08-210B-0040-B98D-DDFB36770289}"/>
                      </a:ext>
                    </a:extLst>
                  </p:cNvPr>
                  <p:cNvSpPr txBox="1"/>
                  <p:nvPr/>
                </p:nvSpPr>
                <p:spPr>
                  <a:xfrm>
                    <a:off x="2827163" y="3456461"/>
                    <a:ext cx="5986888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400" dirty="0">
                        <a:solidFill>
                          <a:schemeClr val="bg2">
                            <a:lumMod val="50000"/>
                          </a:schemeClr>
                        </a:solidFill>
                      </a:rPr>
                      <a:t>Logit, SVM, Naïve Bayes, KNN, Random Forest</a:t>
                    </a:r>
                  </a:p>
                </p:txBody>
              </p:sp>
            </p:grpSp>
          </p:grpSp>
          <p:grpSp>
            <p:nvGrpSpPr>
              <p:cNvPr id="65" name="Group 64">
                <a:extLst>
                  <a:ext uri="{FF2B5EF4-FFF2-40B4-BE49-F238E27FC236}">
                    <a16:creationId xmlns:a16="http://schemas.microsoft.com/office/drawing/2014/main" id="{BFB597DE-63E0-D44A-A25B-D6DDCA0F14B3}"/>
                  </a:ext>
                </a:extLst>
              </p:cNvPr>
              <p:cNvGrpSpPr/>
              <p:nvPr/>
            </p:nvGrpSpPr>
            <p:grpSpPr>
              <a:xfrm>
                <a:off x="3546570" y="4402107"/>
                <a:ext cx="4548075" cy="640930"/>
                <a:chOff x="3546570" y="4333617"/>
                <a:chExt cx="4548075" cy="640930"/>
              </a:xfrm>
            </p:grpSpPr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1DF2B091-744C-B541-8CE4-C68C03F875BF}"/>
                    </a:ext>
                  </a:extLst>
                </p:cNvPr>
                <p:cNvSpPr txBox="1"/>
                <p:nvPr/>
              </p:nvSpPr>
              <p:spPr>
                <a:xfrm>
                  <a:off x="4655866" y="4333617"/>
                  <a:ext cx="2329482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solidFill>
                        <a:srgbClr val="3C000F"/>
                      </a:solidFill>
                      <a:latin typeface="Montserrat Medium" pitchFamily="2" charset="77"/>
                    </a:rPr>
                    <a:t>Adjust data</a:t>
                  </a:r>
                </a:p>
              </p:txBody>
            </p:sp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ACA2DB19-52F5-A54F-9956-0A3A3EEDAF7F}"/>
                    </a:ext>
                  </a:extLst>
                </p:cNvPr>
                <p:cNvSpPr txBox="1"/>
                <p:nvPr/>
              </p:nvSpPr>
              <p:spPr>
                <a:xfrm>
                  <a:off x="3546570" y="4666770"/>
                  <a:ext cx="4548075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>
                      <a:solidFill>
                        <a:schemeClr val="bg2">
                          <a:lumMod val="50000"/>
                        </a:schemeClr>
                      </a:solidFill>
                    </a:rPr>
                    <a:t>Resample by year and sources</a:t>
                  </a:r>
                </a:p>
              </p:txBody>
            </p:sp>
          </p:grpSp>
        </p:grp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E910CB75-BEFA-704B-8B46-331E12F77CE1}"/>
                </a:ext>
              </a:extLst>
            </p:cNvPr>
            <p:cNvGrpSpPr/>
            <p:nvPr/>
          </p:nvGrpSpPr>
          <p:grpSpPr>
            <a:xfrm>
              <a:off x="2827163" y="5742503"/>
              <a:ext cx="5986888" cy="640930"/>
              <a:chOff x="2827163" y="5714328"/>
              <a:chExt cx="5986888" cy="640930"/>
            </a:xfrm>
          </p:grpSpPr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8952F92-F569-CB4E-884B-0D780AA09DB3}"/>
                  </a:ext>
                </a:extLst>
              </p:cNvPr>
              <p:cNvSpPr txBox="1"/>
              <p:nvPr/>
            </p:nvSpPr>
            <p:spPr>
              <a:xfrm>
                <a:off x="2827163" y="5714328"/>
                <a:ext cx="598688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rgbClr val="3C000F"/>
                    </a:solidFill>
                    <a:latin typeface="Montserrat Medium" pitchFamily="2" charset="77"/>
                  </a:rPr>
                  <a:t>Train advanced models and deep learning models</a:t>
                </a: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712C5390-35A0-9341-83B9-82CDA80FF88B}"/>
                  </a:ext>
                </a:extLst>
              </p:cNvPr>
              <p:cNvSpPr txBox="1"/>
              <p:nvPr/>
            </p:nvSpPr>
            <p:spPr>
              <a:xfrm>
                <a:off x="3308793" y="6047481"/>
                <a:ext cx="502362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2">
                        <a:lumMod val="50000"/>
                      </a:schemeClr>
                    </a:solidFill>
                  </a:rPr>
                  <a:t>AdaBoost, </a:t>
                </a:r>
                <a:r>
                  <a:rPr lang="en-US" sz="1400" dirty="0" err="1">
                    <a:solidFill>
                      <a:schemeClr val="bg2">
                        <a:lumMod val="50000"/>
                      </a:schemeClr>
                    </a:solidFill>
                  </a:rPr>
                  <a:t>XGBoost</a:t>
                </a:r>
                <a:r>
                  <a:rPr lang="en-US" sz="1400" dirty="0">
                    <a:solidFill>
                      <a:schemeClr val="bg2">
                        <a:lumMod val="50000"/>
                      </a:schemeClr>
                    </a:solidFill>
                  </a:rPr>
                  <a:t>, BERT model</a:t>
                </a:r>
              </a:p>
            </p:txBody>
          </p:sp>
        </p:grp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391B6392-93B1-E74B-A9CF-EAA9911693ED}"/>
              </a:ext>
            </a:extLst>
          </p:cNvPr>
          <p:cNvGrpSpPr/>
          <p:nvPr/>
        </p:nvGrpSpPr>
        <p:grpSpPr>
          <a:xfrm>
            <a:off x="920504" y="1548496"/>
            <a:ext cx="1080001" cy="5093025"/>
            <a:chOff x="79413" y="1496434"/>
            <a:chExt cx="1080001" cy="5093025"/>
          </a:xfrm>
        </p:grpSpPr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535A812B-90E6-D043-BACC-D19DE7D6DD9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11413" y="2696009"/>
              <a:ext cx="216000" cy="0"/>
            </a:xfrm>
            <a:prstGeom prst="line">
              <a:avLst/>
            </a:prstGeom>
            <a:ln w="50800">
              <a:solidFill>
                <a:schemeClr val="accent2">
                  <a:lumMod val="75000"/>
                  <a:alpha val="3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3EEBB716-2CCB-8842-B20F-70AF387D47A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9413" y="1496434"/>
              <a:ext cx="1080001" cy="1080000"/>
              <a:chOff x="330079" y="1524092"/>
              <a:chExt cx="1531981" cy="1531980"/>
            </a:xfrm>
          </p:grpSpPr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7E564F6C-0B3C-DE40-A572-08B8D0F86837}"/>
                  </a:ext>
                </a:extLst>
              </p:cNvPr>
              <p:cNvSpPr/>
              <p:nvPr/>
            </p:nvSpPr>
            <p:spPr>
              <a:xfrm>
                <a:off x="330079" y="1524092"/>
                <a:ext cx="1531981" cy="1531980"/>
              </a:xfrm>
              <a:prstGeom prst="ellipse">
                <a:avLst/>
              </a:prstGeom>
              <a:noFill/>
              <a:ln w="57150">
                <a:solidFill>
                  <a:srgbClr val="F2BAA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977E604-D1C7-524F-B4AF-4AF17D6E2DF1}"/>
                  </a:ext>
                </a:extLst>
              </p:cNvPr>
              <p:cNvSpPr txBox="1"/>
              <p:nvPr/>
            </p:nvSpPr>
            <p:spPr>
              <a:xfrm>
                <a:off x="878688" y="2006304"/>
                <a:ext cx="434762" cy="56755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1" dirty="0">
                    <a:solidFill>
                      <a:srgbClr val="3C1039"/>
                    </a:solidFill>
                    <a:latin typeface="Fira Sans ExtraBold" panose="020B0503050000020004" pitchFamily="34" charset="0"/>
                  </a:rPr>
                  <a:t>1</a:t>
                </a:r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6F419A7E-BCE2-0040-8DAE-218D22395C6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9413" y="5509459"/>
              <a:ext cx="1080001" cy="1080000"/>
              <a:chOff x="7066252" y="1524088"/>
              <a:chExt cx="1531981" cy="1531980"/>
            </a:xfrm>
          </p:grpSpPr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311D2B93-803D-8045-8954-9D0021ACE377}"/>
                  </a:ext>
                </a:extLst>
              </p:cNvPr>
              <p:cNvSpPr/>
              <p:nvPr/>
            </p:nvSpPr>
            <p:spPr>
              <a:xfrm>
                <a:off x="7066252" y="1524088"/>
                <a:ext cx="1531981" cy="1531980"/>
              </a:xfrm>
              <a:prstGeom prst="ellipse">
                <a:avLst/>
              </a:prstGeom>
              <a:noFill/>
              <a:ln w="57150">
                <a:solidFill>
                  <a:srgbClr val="DC3D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23D4CA0C-765A-B540-9808-BD6EBCE0778B}"/>
                  </a:ext>
                </a:extLst>
              </p:cNvPr>
              <p:cNvSpPr txBox="1"/>
              <p:nvPr/>
            </p:nvSpPr>
            <p:spPr>
              <a:xfrm>
                <a:off x="7596670" y="2006300"/>
                <a:ext cx="471143" cy="56755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1" dirty="0">
                    <a:solidFill>
                      <a:srgbClr val="3C1039"/>
                    </a:solidFill>
                    <a:latin typeface="Fira Sans ExtraBold" panose="020B0503050000020004" pitchFamily="34" charset="0"/>
                  </a:rPr>
                  <a:t>4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3BBCA450-D284-7B4A-83D0-E62D607C5539}"/>
                </a:ext>
              </a:extLst>
            </p:cNvPr>
            <p:cNvGrpSpPr/>
            <p:nvPr/>
          </p:nvGrpSpPr>
          <p:grpSpPr>
            <a:xfrm>
              <a:off x="79413" y="4171784"/>
              <a:ext cx="1080001" cy="1080000"/>
              <a:chOff x="4816165" y="1524089"/>
              <a:chExt cx="1080001" cy="1080000"/>
            </a:xfrm>
          </p:grpSpPr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1AE9FB8E-AD41-544C-8CBC-F3563E4E0244}"/>
                  </a:ext>
                </a:extLst>
              </p:cNvPr>
              <p:cNvSpPr/>
              <p:nvPr/>
            </p:nvSpPr>
            <p:spPr>
              <a:xfrm>
                <a:off x="4816165" y="1524089"/>
                <a:ext cx="1080001" cy="1080000"/>
              </a:xfrm>
              <a:prstGeom prst="ellipse">
                <a:avLst/>
              </a:prstGeom>
              <a:noFill/>
              <a:ln w="57150">
                <a:solidFill>
                  <a:srgbClr val="E2635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698FDDCF-CE14-CC45-A09E-58868FD1F7F3}"/>
                  </a:ext>
                </a:extLst>
              </p:cNvPr>
              <p:cNvSpPr txBox="1"/>
              <p:nvPr/>
            </p:nvSpPr>
            <p:spPr>
              <a:xfrm>
                <a:off x="5196506" y="1864034"/>
                <a:ext cx="31931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1" dirty="0">
                    <a:solidFill>
                      <a:srgbClr val="3C1039"/>
                    </a:solidFill>
                    <a:latin typeface="Fira Sans ExtraBold" panose="020B0503050000020004" pitchFamily="34" charset="0"/>
                  </a:rPr>
                  <a:t>3</a:t>
                </a:r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FC44A1FD-9571-8B47-B8DD-614F544111C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9413" y="2834109"/>
              <a:ext cx="1080001" cy="1080000"/>
              <a:chOff x="2568592" y="1524091"/>
              <a:chExt cx="1531981" cy="1531980"/>
            </a:xfrm>
          </p:grpSpPr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B223AD90-3962-714A-AB6E-A72574105CCC}"/>
                  </a:ext>
                </a:extLst>
              </p:cNvPr>
              <p:cNvSpPr/>
              <p:nvPr/>
            </p:nvSpPr>
            <p:spPr>
              <a:xfrm>
                <a:off x="2568592" y="1524091"/>
                <a:ext cx="1531981" cy="1531980"/>
              </a:xfrm>
              <a:prstGeom prst="ellipse">
                <a:avLst/>
              </a:prstGeom>
              <a:noFill/>
              <a:ln w="57150">
                <a:solidFill>
                  <a:srgbClr val="E782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A7CE6A27-718D-2445-9FE7-59FF1D6EF47C}"/>
                  </a:ext>
                </a:extLst>
              </p:cNvPr>
              <p:cNvSpPr txBox="1"/>
              <p:nvPr/>
            </p:nvSpPr>
            <p:spPr>
              <a:xfrm>
                <a:off x="3108106" y="2006303"/>
                <a:ext cx="452952" cy="56755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1" dirty="0">
                    <a:solidFill>
                      <a:srgbClr val="3C1039"/>
                    </a:solidFill>
                    <a:latin typeface="Fira Sans ExtraBold" panose="020B0503050000020004" pitchFamily="34" charset="0"/>
                  </a:rPr>
                  <a:t>2</a:t>
                </a:r>
              </a:p>
            </p:txBody>
          </p:sp>
        </p:grp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1218610C-A9EF-C344-AE5E-2ECDC392D82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11413" y="5372308"/>
              <a:ext cx="216000" cy="0"/>
            </a:xfrm>
            <a:prstGeom prst="line">
              <a:avLst/>
            </a:prstGeom>
            <a:ln w="50800">
              <a:solidFill>
                <a:schemeClr val="accent2">
                  <a:lumMod val="75000"/>
                  <a:alpha val="3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C2F68EDF-C01A-0746-8FE7-04452C2D998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11413" y="4046059"/>
              <a:ext cx="216000" cy="0"/>
            </a:xfrm>
            <a:prstGeom prst="line">
              <a:avLst/>
            </a:prstGeom>
            <a:ln w="50800">
              <a:solidFill>
                <a:schemeClr val="accent2">
                  <a:lumMod val="75000"/>
                  <a:alpha val="3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7" name="Rectangle 76">
            <a:extLst>
              <a:ext uri="{FF2B5EF4-FFF2-40B4-BE49-F238E27FC236}">
                <a16:creationId xmlns:a16="http://schemas.microsoft.com/office/drawing/2014/main" id="{0A576F7A-B3F3-DA44-AFAF-C1316F1D866B}"/>
              </a:ext>
            </a:extLst>
          </p:cNvPr>
          <p:cNvSpPr/>
          <p:nvPr/>
        </p:nvSpPr>
        <p:spPr>
          <a:xfrm>
            <a:off x="9978081" y="0"/>
            <a:ext cx="2213919" cy="6858000"/>
          </a:xfrm>
          <a:prstGeom prst="rect">
            <a:avLst/>
          </a:prstGeom>
          <a:solidFill>
            <a:srgbClr val="CFE9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CFE9D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22543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4DA1AE-F72B-6445-B677-DCAE4533BA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00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194337"/>
                </a:solidFill>
                <a:latin typeface="Montserrat" pitchFamily="2" charset="77"/>
              </a:rPr>
              <a:t>Results + Predicting Sources</a:t>
            </a:r>
            <a:endParaRPr lang="en-US" sz="3200" dirty="0">
              <a:solidFill>
                <a:srgbClr val="194337"/>
              </a:solidFill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6A1AF51-B155-9543-A00B-7A7276C31A9F}"/>
              </a:ext>
            </a:extLst>
          </p:cNvPr>
          <p:cNvCxnSpPr>
            <a:cxnSpLocks/>
          </p:cNvCxnSpPr>
          <p:nvPr/>
        </p:nvCxnSpPr>
        <p:spPr>
          <a:xfrm>
            <a:off x="0" y="1279670"/>
            <a:ext cx="5092700" cy="0"/>
          </a:xfrm>
          <a:prstGeom prst="line">
            <a:avLst/>
          </a:prstGeom>
          <a:ln w="88900">
            <a:solidFill>
              <a:srgbClr val="245F56">
                <a:alpha val="43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5ED74689-1B3B-4F4E-9510-0C9C76914DD1}"/>
              </a:ext>
            </a:extLst>
          </p:cNvPr>
          <p:cNvSpPr txBox="1"/>
          <p:nvPr/>
        </p:nvSpPr>
        <p:spPr>
          <a:xfrm>
            <a:off x="395270" y="2029065"/>
            <a:ext cx="9441542" cy="33538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194337"/>
                </a:solidFill>
                <a:latin typeface="Montserrat" pitchFamily="2" charset="77"/>
              </a:rPr>
              <a:t>Validation accuracies ranging from 63% - 90%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194337"/>
                </a:solidFill>
                <a:latin typeface="Montserrat" pitchFamily="2" charset="77"/>
              </a:rPr>
              <a:t>BERT model - </a:t>
            </a:r>
            <a:r>
              <a:rPr lang="en-US" sz="2400" dirty="0">
                <a:solidFill>
                  <a:srgbClr val="194337"/>
                </a:solidFill>
                <a:latin typeface="Montserrat" pitchFamily="2" charset="77"/>
              </a:rPr>
              <a:t>90% validation accuracy</a:t>
            </a:r>
            <a:endParaRPr lang="en-US" sz="2400" b="1" dirty="0">
              <a:solidFill>
                <a:srgbClr val="194337"/>
              </a:solidFill>
              <a:latin typeface="Montserrat" pitchFamily="2" charset="7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194337"/>
                </a:solidFill>
                <a:latin typeface="Montserrat" pitchFamily="2" charset="77"/>
              </a:rPr>
              <a:t>Predicting source of article: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194337"/>
                </a:solidFill>
                <a:latin typeface="Montserrat" pitchFamily="2" charset="77"/>
              </a:rPr>
              <a:t>BERT model - </a:t>
            </a:r>
            <a:r>
              <a:rPr lang="en-US" sz="2400" dirty="0">
                <a:solidFill>
                  <a:srgbClr val="194337"/>
                </a:solidFill>
                <a:latin typeface="Montserrat" pitchFamily="2" charset="77"/>
              </a:rPr>
              <a:t>80% validation accuracy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194337"/>
                </a:solidFill>
                <a:latin typeface="Montserrat" pitchFamily="2" charset="77"/>
              </a:rPr>
              <a:t>The Beaverton </a:t>
            </a:r>
            <a:r>
              <a:rPr lang="en-US" sz="2400" dirty="0">
                <a:solidFill>
                  <a:srgbClr val="194337"/>
                </a:solidFill>
                <a:latin typeface="Montserrat" pitchFamily="2" charset="77"/>
              </a:rPr>
              <a:t>headlines often misclassified as belonging to </a:t>
            </a:r>
            <a:r>
              <a:rPr lang="en-US" sz="2400" b="1" dirty="0">
                <a:solidFill>
                  <a:srgbClr val="194337"/>
                </a:solidFill>
                <a:latin typeface="Montserrat" pitchFamily="2" charset="77"/>
              </a:rPr>
              <a:t>the Onion </a:t>
            </a:r>
            <a:r>
              <a:rPr lang="en-US" sz="2400" dirty="0">
                <a:solidFill>
                  <a:srgbClr val="194337"/>
                </a:solidFill>
                <a:latin typeface="Montserrat" pitchFamily="2" charset="77"/>
              </a:rPr>
              <a:t>(20%)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9AB4501-EEF7-9D4B-B784-16A63757D55A}"/>
              </a:ext>
            </a:extLst>
          </p:cNvPr>
          <p:cNvSpPr/>
          <p:nvPr/>
        </p:nvSpPr>
        <p:spPr>
          <a:xfrm>
            <a:off x="9978081" y="0"/>
            <a:ext cx="2213919" cy="6858000"/>
          </a:xfrm>
          <a:prstGeom prst="rect">
            <a:avLst/>
          </a:prstGeom>
          <a:solidFill>
            <a:srgbClr val="CFE9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CFE9D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27595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4DA1AE-F72B-6445-B677-DCAE4533BA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00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194337"/>
                </a:solidFill>
                <a:latin typeface="Montserrat" pitchFamily="2" charset="77"/>
              </a:rPr>
              <a:t>Predictive Words</a:t>
            </a:r>
            <a:endParaRPr lang="en-US" sz="3200" dirty="0">
              <a:solidFill>
                <a:srgbClr val="194337"/>
              </a:solidFill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6A1AF51-B155-9543-A00B-7A7276C31A9F}"/>
              </a:ext>
            </a:extLst>
          </p:cNvPr>
          <p:cNvCxnSpPr>
            <a:cxnSpLocks/>
          </p:cNvCxnSpPr>
          <p:nvPr/>
        </p:nvCxnSpPr>
        <p:spPr>
          <a:xfrm>
            <a:off x="0" y="1279670"/>
            <a:ext cx="5092700" cy="0"/>
          </a:xfrm>
          <a:prstGeom prst="line">
            <a:avLst/>
          </a:prstGeom>
          <a:ln w="88900">
            <a:solidFill>
              <a:srgbClr val="245F56">
                <a:alpha val="43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 descr="A screenshot of a cell phone&#10;&#10;Description automatically generated">
            <a:extLst>
              <a:ext uri="{FF2B5EF4-FFF2-40B4-BE49-F238E27FC236}">
                <a16:creationId xmlns:a16="http://schemas.microsoft.com/office/drawing/2014/main" id="{DFE2E24F-38A1-7B41-B257-2F6CD75185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929" t="9481" r="20256" b="18868"/>
          <a:stretch/>
        </p:blipFill>
        <p:spPr>
          <a:xfrm>
            <a:off x="5198232" y="2292137"/>
            <a:ext cx="4559802" cy="409654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F0388F0-E773-7746-A5B2-2612D6B6ED1F}"/>
              </a:ext>
            </a:extLst>
          </p:cNvPr>
          <p:cNvSpPr txBox="1"/>
          <p:nvPr/>
        </p:nvSpPr>
        <p:spPr>
          <a:xfrm>
            <a:off x="444701" y="1643605"/>
            <a:ext cx="16908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194337"/>
                </a:solidFill>
                <a:latin typeface="Montserrat" pitchFamily="2" charset="77"/>
              </a:rPr>
              <a:t>Satire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562A569-D4F8-D848-B1E7-59166A00FFB2}"/>
              </a:ext>
            </a:extLst>
          </p:cNvPr>
          <p:cNvSpPr txBox="1"/>
          <p:nvPr/>
        </p:nvSpPr>
        <p:spPr>
          <a:xfrm>
            <a:off x="5198232" y="1643605"/>
            <a:ext cx="27701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194337"/>
                </a:solidFill>
                <a:latin typeface="Montserrat" pitchFamily="2" charset="77"/>
              </a:rPr>
              <a:t>Legitimate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5290C50-4881-3744-B447-BF5704714710}"/>
              </a:ext>
            </a:extLst>
          </p:cNvPr>
          <p:cNvSpPr/>
          <p:nvPr/>
        </p:nvSpPr>
        <p:spPr>
          <a:xfrm>
            <a:off x="9978081" y="0"/>
            <a:ext cx="2213919" cy="6858000"/>
          </a:xfrm>
          <a:prstGeom prst="rect">
            <a:avLst/>
          </a:prstGeom>
          <a:solidFill>
            <a:srgbClr val="CFE9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CFE9DF"/>
              </a:solidFill>
            </a:endParaRP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BBDCB877-82D7-724B-BEC6-751CF64935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089" r="12451"/>
          <a:stretch/>
        </p:blipFill>
        <p:spPr>
          <a:xfrm>
            <a:off x="444701" y="2292137"/>
            <a:ext cx="4230915" cy="4096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3442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4DA1AE-F72B-6445-B677-DCAE4533BA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00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194337"/>
                </a:solidFill>
                <a:latin typeface="Montserrat" pitchFamily="2" charset="77"/>
              </a:rPr>
              <a:t>Serve Up! What’s Next?</a:t>
            </a:r>
            <a:endParaRPr lang="en-US" sz="3200" dirty="0">
              <a:solidFill>
                <a:srgbClr val="194337"/>
              </a:solidFill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6A1AF51-B155-9543-A00B-7A7276C31A9F}"/>
              </a:ext>
            </a:extLst>
          </p:cNvPr>
          <p:cNvCxnSpPr>
            <a:cxnSpLocks/>
          </p:cNvCxnSpPr>
          <p:nvPr/>
        </p:nvCxnSpPr>
        <p:spPr>
          <a:xfrm>
            <a:off x="0" y="1279670"/>
            <a:ext cx="5092700" cy="0"/>
          </a:xfrm>
          <a:prstGeom prst="line">
            <a:avLst/>
          </a:prstGeom>
          <a:ln w="88900">
            <a:solidFill>
              <a:srgbClr val="245F56">
                <a:alpha val="43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5EC9BFAF-E170-6541-A9C9-CCF0A0B7D5B6}"/>
              </a:ext>
            </a:extLst>
          </p:cNvPr>
          <p:cNvSpPr/>
          <p:nvPr/>
        </p:nvSpPr>
        <p:spPr>
          <a:xfrm>
            <a:off x="9978081" y="0"/>
            <a:ext cx="2213919" cy="6858000"/>
          </a:xfrm>
          <a:prstGeom prst="rect">
            <a:avLst/>
          </a:prstGeom>
          <a:solidFill>
            <a:srgbClr val="CFE9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CFE9DF"/>
              </a:solidFill>
            </a:endParaRPr>
          </a:p>
        </p:txBody>
      </p:sp>
      <p:pic>
        <p:nvPicPr>
          <p:cNvPr id="5" name="app · Streamlit (1)" descr="app · Streamlit (1)">
            <a:hlinkClick r:id="" action="ppaction://media"/>
            <a:extLst>
              <a:ext uri="{FF2B5EF4-FFF2-40B4-BE49-F238E27FC236}">
                <a16:creationId xmlns:a16="http://schemas.microsoft.com/office/drawing/2014/main" id="{ACC045D5-2024-2D4D-9F29-55132413305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4000" y="1422367"/>
            <a:ext cx="9491252" cy="5338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66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76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BF7EC">
            <a:alpha val="67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DC6CB526-9128-A147-893D-1637BAC29271}"/>
              </a:ext>
            </a:extLst>
          </p:cNvPr>
          <p:cNvGrpSpPr/>
          <p:nvPr/>
        </p:nvGrpSpPr>
        <p:grpSpPr>
          <a:xfrm>
            <a:off x="501619" y="2034386"/>
            <a:ext cx="7902592" cy="3680482"/>
            <a:chOff x="501619" y="2034386"/>
            <a:chExt cx="7902592" cy="368048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9030EDE-9A9C-6C40-9DF2-48ABFF85E281}"/>
                </a:ext>
              </a:extLst>
            </p:cNvPr>
            <p:cNvSpPr txBox="1"/>
            <p:nvPr/>
          </p:nvSpPr>
          <p:spPr>
            <a:xfrm>
              <a:off x="2173018" y="2622236"/>
              <a:ext cx="623119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err="1">
                  <a:solidFill>
                    <a:srgbClr val="194337"/>
                  </a:solidFill>
                  <a:latin typeface="Montserrat" pitchFamily="2" charset="77"/>
                </a:rPr>
                <a:t>linkedin.com</a:t>
              </a:r>
              <a:r>
                <a:rPr lang="en-US" sz="2400" dirty="0">
                  <a:solidFill>
                    <a:srgbClr val="194337"/>
                  </a:solidFill>
                  <a:latin typeface="Montserrat" pitchFamily="2" charset="77"/>
                </a:rPr>
                <a:t>/in/gabrielatanumihardja/</a:t>
              </a:r>
            </a:p>
          </p:txBody>
        </p:sp>
        <p:pic>
          <p:nvPicPr>
            <p:cNvPr id="9" name="Picture 20" descr="Linkedin Logo in 2020 | Logos, Social media design, Linkedin">
              <a:extLst>
                <a:ext uri="{FF2B5EF4-FFF2-40B4-BE49-F238E27FC236}">
                  <a16:creationId xmlns:a16="http://schemas.microsoft.com/office/drawing/2014/main" id="{59B562E9-7F3A-1D40-A76B-899999A5E2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1619" y="2034386"/>
              <a:ext cx="1637366" cy="1637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22" descr="Github Logo - Free social media icons">
              <a:extLst>
                <a:ext uri="{FF2B5EF4-FFF2-40B4-BE49-F238E27FC236}">
                  <a16:creationId xmlns:a16="http://schemas.microsoft.com/office/drawing/2014/main" id="{BDAD0C90-8F26-DB49-A883-A2B1D56934F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1619" y="4077503"/>
              <a:ext cx="1637366" cy="1637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AFF1179-41A5-6541-8363-69478ADD6E17}"/>
                </a:ext>
              </a:extLst>
            </p:cNvPr>
            <p:cNvSpPr txBox="1"/>
            <p:nvPr/>
          </p:nvSpPr>
          <p:spPr>
            <a:xfrm>
              <a:off x="2173018" y="4665353"/>
              <a:ext cx="424026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err="1">
                  <a:solidFill>
                    <a:srgbClr val="194337"/>
                  </a:solidFill>
                  <a:latin typeface="Montserrat" pitchFamily="2" charset="77"/>
                </a:rPr>
                <a:t>github.com</a:t>
              </a:r>
              <a:r>
                <a:rPr lang="en-US" sz="2400" dirty="0">
                  <a:solidFill>
                    <a:srgbClr val="194337"/>
                  </a:solidFill>
                  <a:latin typeface="Montserrat" pitchFamily="2" charset="77"/>
                </a:rPr>
                <a:t>/</a:t>
              </a:r>
              <a:r>
                <a:rPr lang="en-US" sz="2400" dirty="0" err="1">
                  <a:solidFill>
                    <a:srgbClr val="194337"/>
                  </a:solidFill>
                  <a:latin typeface="Montserrat" pitchFamily="2" charset="77"/>
                </a:rPr>
                <a:t>gabrielaeaton</a:t>
              </a:r>
              <a:endParaRPr lang="en-US" sz="2400" dirty="0">
                <a:solidFill>
                  <a:srgbClr val="194337"/>
                </a:solidFill>
                <a:latin typeface="Montserrat" pitchFamily="2" charset="77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251A9B3C-43AF-EC4A-9BAE-DA368D5AD67E}"/>
              </a:ext>
            </a:extLst>
          </p:cNvPr>
          <p:cNvSpPr txBox="1"/>
          <p:nvPr/>
        </p:nvSpPr>
        <p:spPr>
          <a:xfrm>
            <a:off x="225843" y="127469"/>
            <a:ext cx="464101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>
                <a:solidFill>
                  <a:srgbClr val="194337"/>
                </a:solidFill>
                <a:latin typeface="Montserrat" pitchFamily="2" charset="77"/>
              </a:rPr>
              <a:t>Thank you!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E0C259D-D5CE-AC4C-9C62-CB01CF718030}"/>
              </a:ext>
            </a:extLst>
          </p:cNvPr>
          <p:cNvCxnSpPr>
            <a:cxnSpLocks/>
          </p:cNvCxnSpPr>
          <p:nvPr/>
        </p:nvCxnSpPr>
        <p:spPr>
          <a:xfrm>
            <a:off x="0" y="1279670"/>
            <a:ext cx="9056914" cy="0"/>
          </a:xfrm>
          <a:prstGeom prst="line">
            <a:avLst/>
          </a:prstGeom>
          <a:ln w="88900">
            <a:solidFill>
              <a:srgbClr val="245F56">
                <a:alpha val="7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56316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4159</TotalTime>
  <Words>266</Words>
  <Application>Microsoft Macintosh PowerPoint</Application>
  <PresentationFormat>Widescreen</PresentationFormat>
  <Paragraphs>47</Paragraphs>
  <Slides>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8" baseType="lpstr">
      <vt:lpstr>Arial</vt:lpstr>
      <vt:lpstr>Calibri</vt:lpstr>
      <vt:lpstr>Calibri Light</vt:lpstr>
      <vt:lpstr>Fira Sans ExtraBold</vt:lpstr>
      <vt:lpstr>Fira Sans Light</vt:lpstr>
      <vt:lpstr>Montserrat</vt:lpstr>
      <vt:lpstr>Montserrat Light</vt:lpstr>
      <vt:lpstr>Montserrat Medium</vt:lpstr>
      <vt:lpstr>Office Theme</vt:lpstr>
      <vt:lpstr>PowerPoint Presentation</vt:lpstr>
      <vt:lpstr>All Generalizations are Wrong, Including This One…</vt:lpstr>
      <vt:lpstr>Can You Tell?</vt:lpstr>
      <vt:lpstr>Can You Tell?</vt:lpstr>
      <vt:lpstr>Project Framework</vt:lpstr>
      <vt:lpstr>Results + Predicting Sources</vt:lpstr>
      <vt:lpstr>Predictive Words</vt:lpstr>
      <vt:lpstr>Serve Up! What’s Next?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Gabriela Gabriela</dc:creator>
  <cp:lastModifiedBy>Gabriela Gabriela</cp:lastModifiedBy>
  <cp:revision>51</cp:revision>
  <dcterms:created xsi:type="dcterms:W3CDTF">2020-09-15T22:36:53Z</dcterms:created>
  <dcterms:modified xsi:type="dcterms:W3CDTF">2020-10-01T19:41:37Z</dcterms:modified>
</cp:coreProperties>
</file>